
<file path=[Content_Types].xml><?xml version="1.0" encoding="utf-8"?>
<Types xmlns="http://schemas.openxmlformats.org/package/2006/content-types">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86" r:id="rId4"/>
  </p:sldMasterIdLst>
  <p:notesMasterIdLst>
    <p:notesMasterId r:id="rId26"/>
  </p:notesMasterIdLst>
  <p:sldIdLst>
    <p:sldId id="258" r:id="rId5"/>
    <p:sldId id="278" r:id="rId6"/>
    <p:sldId id="299" r:id="rId7"/>
    <p:sldId id="290" r:id="rId8"/>
    <p:sldId id="295" r:id="rId9"/>
    <p:sldId id="305" r:id="rId10"/>
    <p:sldId id="297" r:id="rId11"/>
    <p:sldId id="310" r:id="rId12"/>
    <p:sldId id="292" r:id="rId13"/>
    <p:sldId id="311" r:id="rId14"/>
    <p:sldId id="312" r:id="rId15"/>
    <p:sldId id="313" r:id="rId16"/>
    <p:sldId id="306" r:id="rId17"/>
    <p:sldId id="296" r:id="rId18"/>
    <p:sldId id="298" r:id="rId19"/>
    <p:sldId id="303" r:id="rId20"/>
    <p:sldId id="307" r:id="rId21"/>
    <p:sldId id="293" r:id="rId22"/>
    <p:sldId id="304" r:id="rId23"/>
    <p:sldId id="308" r:id="rId24"/>
    <p:sldId id="302" r:id="rId25"/>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003366"/>
    <a:srgbClr val="006600"/>
    <a:srgbClr val="CCFFCC"/>
    <a:srgbClr val="66CCFF"/>
    <a:srgbClr val="66FF99"/>
    <a:srgbClr val="66FF66"/>
    <a:srgbClr val="FF3399"/>
    <a:srgbClr val="CCFF99"/>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758" autoAdjust="0"/>
  </p:normalViewPr>
  <p:slideViewPr>
    <p:cSldViewPr snapToGrid="0">
      <p:cViewPr>
        <p:scale>
          <a:sx n="80" d="100"/>
          <a:sy n="80" d="100"/>
        </p:scale>
        <p:origin x="2514" y="26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3F041F1A-9F9B-4804-8379-FFC0B9E8A56F}" type="datetimeFigureOut">
              <a:rPr kumimoji="1" lang="ja-JP" altLang="en-US" smtClean="0"/>
              <a:t>2026/8/28</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2A4F5C8B-A84A-4363-ACBA-62D4AC448BED}" type="slidenum">
              <a:rPr kumimoji="1" lang="ja-JP" altLang="en-US" smtClean="0"/>
              <a:t>‹#›</a:t>
            </a:fld>
            <a:endParaRPr kumimoji="1" lang="ja-JP" altLang="en-US"/>
          </a:p>
        </p:txBody>
      </p:sp>
    </p:spTree>
    <p:extLst>
      <p:ext uri="{BB962C8B-B14F-4D97-AF65-F5344CB8AC3E}">
        <p14:creationId xmlns:p14="http://schemas.microsoft.com/office/powerpoint/2010/main" val="351711579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7763" y="1233488"/>
            <a:ext cx="4440237"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2A4F5C8B-A84A-4363-ACBA-62D4AC448BED}" type="slidenum">
              <a:rPr kumimoji="1" lang="ja-JP" altLang="en-US" smtClean="0"/>
              <a:t>0</a:t>
            </a:fld>
            <a:endParaRPr kumimoji="1" lang="ja-JP" altLang="en-US"/>
          </a:p>
        </p:txBody>
      </p:sp>
    </p:spTree>
    <p:extLst>
      <p:ext uri="{BB962C8B-B14F-4D97-AF65-F5344CB8AC3E}">
        <p14:creationId xmlns:p14="http://schemas.microsoft.com/office/powerpoint/2010/main" val="2319599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42090-EAB1-8050-DF48-E0478A67186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1BB6BE6-DF18-26D8-C070-C98EC3F4C1CA}"/>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DB80EF28-9165-16F7-FAB2-7C40CF2BC6F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EBC6C45-AFAA-B087-2D03-5EEB2600B92C}"/>
              </a:ext>
            </a:extLst>
          </p:cNvPr>
          <p:cNvSpPr>
            <a:spLocks noGrp="1"/>
          </p:cNvSpPr>
          <p:nvPr>
            <p:ph type="sldNum" sz="quarter" idx="10"/>
          </p:nvPr>
        </p:nvSpPr>
        <p:spPr/>
        <p:txBody>
          <a:bodyPr/>
          <a:lstStyle/>
          <a:p>
            <a:fld id="{2A4F5C8B-A84A-4363-ACBA-62D4AC448BED}" type="slidenum">
              <a:rPr kumimoji="1" lang="ja-JP" altLang="en-US" smtClean="0"/>
              <a:t>9</a:t>
            </a:fld>
            <a:endParaRPr kumimoji="1" lang="ja-JP" altLang="en-US"/>
          </a:p>
        </p:txBody>
      </p:sp>
    </p:spTree>
    <p:extLst>
      <p:ext uri="{BB962C8B-B14F-4D97-AF65-F5344CB8AC3E}">
        <p14:creationId xmlns:p14="http://schemas.microsoft.com/office/powerpoint/2010/main" val="175806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4B0BD-F280-8B07-6680-FDCC886A4A9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AA596A2-3E28-282C-2EE6-791932C4407F}"/>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0C11DBB6-4666-1EA3-36CA-28CDA308F42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073F8A4-9557-7CC9-2BAE-9B1942F221D7}"/>
              </a:ext>
            </a:extLst>
          </p:cNvPr>
          <p:cNvSpPr>
            <a:spLocks noGrp="1"/>
          </p:cNvSpPr>
          <p:nvPr>
            <p:ph type="sldNum" sz="quarter" idx="10"/>
          </p:nvPr>
        </p:nvSpPr>
        <p:spPr/>
        <p:txBody>
          <a:bodyPr/>
          <a:lstStyle/>
          <a:p>
            <a:fld id="{2A4F5C8B-A84A-4363-ACBA-62D4AC448BED}" type="slidenum">
              <a:rPr kumimoji="1" lang="ja-JP" altLang="en-US" smtClean="0"/>
              <a:t>10</a:t>
            </a:fld>
            <a:endParaRPr kumimoji="1" lang="ja-JP" altLang="en-US"/>
          </a:p>
        </p:txBody>
      </p:sp>
    </p:spTree>
    <p:extLst>
      <p:ext uri="{BB962C8B-B14F-4D97-AF65-F5344CB8AC3E}">
        <p14:creationId xmlns:p14="http://schemas.microsoft.com/office/powerpoint/2010/main" val="3205560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0260C-455E-5880-E4FD-D54E98BF311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C0EB180-5941-196C-0DCC-D11842A203AF}"/>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312046A5-E77D-828F-1E1C-4FCF68D681E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E4C0D6B-E972-4CC6-3EA2-861030084131}"/>
              </a:ext>
            </a:extLst>
          </p:cNvPr>
          <p:cNvSpPr>
            <a:spLocks noGrp="1"/>
          </p:cNvSpPr>
          <p:nvPr>
            <p:ph type="sldNum" sz="quarter" idx="10"/>
          </p:nvPr>
        </p:nvSpPr>
        <p:spPr/>
        <p:txBody>
          <a:bodyPr/>
          <a:lstStyle/>
          <a:p>
            <a:fld id="{2A4F5C8B-A84A-4363-ACBA-62D4AC448BED}" type="slidenum">
              <a:rPr kumimoji="1" lang="ja-JP" altLang="en-US" smtClean="0"/>
              <a:t>11</a:t>
            </a:fld>
            <a:endParaRPr kumimoji="1" lang="ja-JP" altLang="en-US"/>
          </a:p>
        </p:txBody>
      </p:sp>
    </p:spTree>
    <p:extLst>
      <p:ext uri="{BB962C8B-B14F-4D97-AF65-F5344CB8AC3E}">
        <p14:creationId xmlns:p14="http://schemas.microsoft.com/office/powerpoint/2010/main" val="24314029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5B05B-FD1C-AF71-D877-D8B270A9F4B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B137E25-9D7E-636B-B438-9CE380144597}"/>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F8E598F1-E472-4412-001A-D3C70E26964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C15FD53-F2DB-90F6-E12E-6AD62B5EDE23}"/>
              </a:ext>
            </a:extLst>
          </p:cNvPr>
          <p:cNvSpPr>
            <a:spLocks noGrp="1"/>
          </p:cNvSpPr>
          <p:nvPr>
            <p:ph type="sldNum" sz="quarter" idx="10"/>
          </p:nvPr>
        </p:nvSpPr>
        <p:spPr/>
        <p:txBody>
          <a:bodyPr/>
          <a:lstStyle/>
          <a:p>
            <a:fld id="{2A4F5C8B-A84A-4363-ACBA-62D4AC448BED}" type="slidenum">
              <a:rPr kumimoji="1" lang="ja-JP" altLang="en-US" smtClean="0"/>
              <a:t>12</a:t>
            </a:fld>
            <a:endParaRPr kumimoji="1" lang="ja-JP" altLang="en-US"/>
          </a:p>
        </p:txBody>
      </p:sp>
    </p:spTree>
    <p:extLst>
      <p:ext uri="{BB962C8B-B14F-4D97-AF65-F5344CB8AC3E}">
        <p14:creationId xmlns:p14="http://schemas.microsoft.com/office/powerpoint/2010/main" val="39823221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DCF33-6B9B-456C-B7C6-F8E0F2F2CBD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110695A-3A02-BAC8-DE10-C90EE98A4F58}"/>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65ECEB09-D7AD-18D5-0E82-15AF44FA279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685180D-9FFB-A3AE-5A1F-C30E8551CFAF}"/>
              </a:ext>
            </a:extLst>
          </p:cNvPr>
          <p:cNvSpPr>
            <a:spLocks noGrp="1"/>
          </p:cNvSpPr>
          <p:nvPr>
            <p:ph type="sldNum" sz="quarter" idx="10"/>
          </p:nvPr>
        </p:nvSpPr>
        <p:spPr/>
        <p:txBody>
          <a:bodyPr/>
          <a:lstStyle/>
          <a:p>
            <a:fld id="{2A4F5C8B-A84A-4363-ACBA-62D4AC448BED}" type="slidenum">
              <a:rPr kumimoji="1" lang="ja-JP" altLang="en-US" smtClean="0"/>
              <a:t>13</a:t>
            </a:fld>
            <a:endParaRPr kumimoji="1" lang="ja-JP" altLang="en-US"/>
          </a:p>
        </p:txBody>
      </p:sp>
    </p:spTree>
    <p:extLst>
      <p:ext uri="{BB962C8B-B14F-4D97-AF65-F5344CB8AC3E}">
        <p14:creationId xmlns:p14="http://schemas.microsoft.com/office/powerpoint/2010/main" val="22126157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81E69-73FC-EFEB-BA96-B02D764A077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419502E-6047-F7B6-78AA-BBB7D351998C}"/>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6B38AE4E-36CF-C5E6-D018-247F1A2BCC5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B022AEB-09D5-6E35-F85D-EF1E2D878208}"/>
              </a:ext>
            </a:extLst>
          </p:cNvPr>
          <p:cNvSpPr>
            <a:spLocks noGrp="1"/>
          </p:cNvSpPr>
          <p:nvPr>
            <p:ph type="sldNum" sz="quarter" idx="10"/>
          </p:nvPr>
        </p:nvSpPr>
        <p:spPr/>
        <p:txBody>
          <a:bodyPr/>
          <a:lstStyle/>
          <a:p>
            <a:fld id="{2A4F5C8B-A84A-4363-ACBA-62D4AC448BED}" type="slidenum">
              <a:rPr kumimoji="1" lang="ja-JP" altLang="en-US" smtClean="0"/>
              <a:t>14</a:t>
            </a:fld>
            <a:endParaRPr kumimoji="1" lang="ja-JP" altLang="en-US"/>
          </a:p>
        </p:txBody>
      </p:sp>
    </p:spTree>
    <p:extLst>
      <p:ext uri="{BB962C8B-B14F-4D97-AF65-F5344CB8AC3E}">
        <p14:creationId xmlns:p14="http://schemas.microsoft.com/office/powerpoint/2010/main" val="10035300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C965B-7499-7BFC-386E-0477E74AD10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EBF6C1A-C2C8-9AD7-C89D-102109A93E58}"/>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2FFF0028-C951-518E-684E-BC14DA742148}"/>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FB723A6-A5D2-80C1-CBD6-5972A23A9971}"/>
              </a:ext>
            </a:extLst>
          </p:cNvPr>
          <p:cNvSpPr>
            <a:spLocks noGrp="1"/>
          </p:cNvSpPr>
          <p:nvPr>
            <p:ph type="sldNum" sz="quarter" idx="10"/>
          </p:nvPr>
        </p:nvSpPr>
        <p:spPr/>
        <p:txBody>
          <a:bodyPr/>
          <a:lstStyle/>
          <a:p>
            <a:fld id="{2A4F5C8B-A84A-4363-ACBA-62D4AC448BED}" type="slidenum">
              <a:rPr kumimoji="1" lang="ja-JP" altLang="en-US" smtClean="0"/>
              <a:t>15</a:t>
            </a:fld>
            <a:endParaRPr kumimoji="1" lang="ja-JP" altLang="en-US"/>
          </a:p>
        </p:txBody>
      </p:sp>
    </p:spTree>
    <p:extLst>
      <p:ext uri="{BB962C8B-B14F-4D97-AF65-F5344CB8AC3E}">
        <p14:creationId xmlns:p14="http://schemas.microsoft.com/office/powerpoint/2010/main" val="153719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11E77-4DA2-B8EB-DF90-2BCF29C4B04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80B9A45-3C8F-7E63-034B-4514990D3584}"/>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19F31E03-7C91-13F0-ECDA-4DD107EEBA4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A2128D1-72BE-A44F-76B9-652D891F1A63}"/>
              </a:ext>
            </a:extLst>
          </p:cNvPr>
          <p:cNvSpPr>
            <a:spLocks noGrp="1"/>
          </p:cNvSpPr>
          <p:nvPr>
            <p:ph type="sldNum" sz="quarter" idx="10"/>
          </p:nvPr>
        </p:nvSpPr>
        <p:spPr/>
        <p:txBody>
          <a:bodyPr/>
          <a:lstStyle/>
          <a:p>
            <a:fld id="{2A4F5C8B-A84A-4363-ACBA-62D4AC448BED}" type="slidenum">
              <a:rPr kumimoji="1" lang="ja-JP" altLang="en-US" smtClean="0"/>
              <a:t>16</a:t>
            </a:fld>
            <a:endParaRPr kumimoji="1" lang="ja-JP" altLang="en-US"/>
          </a:p>
        </p:txBody>
      </p:sp>
    </p:spTree>
    <p:extLst>
      <p:ext uri="{BB962C8B-B14F-4D97-AF65-F5344CB8AC3E}">
        <p14:creationId xmlns:p14="http://schemas.microsoft.com/office/powerpoint/2010/main" val="12077255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AD8EC-923B-F370-6834-E3A32144414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5FA7A69-8470-E6F7-61DC-224E72AEE352}"/>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74A806B8-7679-5546-B6AA-781F63ABBE2E}"/>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CFA90EB-AFEE-4BCD-0C17-A12113B335AB}"/>
              </a:ext>
            </a:extLst>
          </p:cNvPr>
          <p:cNvSpPr>
            <a:spLocks noGrp="1"/>
          </p:cNvSpPr>
          <p:nvPr>
            <p:ph type="sldNum" sz="quarter" idx="10"/>
          </p:nvPr>
        </p:nvSpPr>
        <p:spPr/>
        <p:txBody>
          <a:bodyPr/>
          <a:lstStyle/>
          <a:p>
            <a:fld id="{2A4F5C8B-A84A-4363-ACBA-62D4AC448BED}" type="slidenum">
              <a:rPr kumimoji="1" lang="ja-JP" altLang="en-US" smtClean="0"/>
              <a:t>17</a:t>
            </a:fld>
            <a:endParaRPr kumimoji="1" lang="ja-JP" altLang="en-US"/>
          </a:p>
        </p:txBody>
      </p:sp>
    </p:spTree>
    <p:extLst>
      <p:ext uri="{BB962C8B-B14F-4D97-AF65-F5344CB8AC3E}">
        <p14:creationId xmlns:p14="http://schemas.microsoft.com/office/powerpoint/2010/main" val="28013378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429EE-D5E7-4259-D32D-CB4312FAEBA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051F125-8413-B198-1761-F15569C25BE7}"/>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D23CAB1C-62DB-7B67-F4BA-E6EF5801B69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2AB1E4C-BBF4-28F7-10C8-00D11119B031}"/>
              </a:ext>
            </a:extLst>
          </p:cNvPr>
          <p:cNvSpPr>
            <a:spLocks noGrp="1"/>
          </p:cNvSpPr>
          <p:nvPr>
            <p:ph type="sldNum" sz="quarter" idx="10"/>
          </p:nvPr>
        </p:nvSpPr>
        <p:spPr/>
        <p:txBody>
          <a:bodyPr/>
          <a:lstStyle/>
          <a:p>
            <a:fld id="{2A4F5C8B-A84A-4363-ACBA-62D4AC448BED}" type="slidenum">
              <a:rPr kumimoji="1" lang="ja-JP" altLang="en-US" smtClean="0"/>
              <a:t>18</a:t>
            </a:fld>
            <a:endParaRPr kumimoji="1" lang="ja-JP" altLang="en-US"/>
          </a:p>
        </p:txBody>
      </p:sp>
    </p:spTree>
    <p:extLst>
      <p:ext uri="{BB962C8B-B14F-4D97-AF65-F5344CB8AC3E}">
        <p14:creationId xmlns:p14="http://schemas.microsoft.com/office/powerpoint/2010/main" val="755045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7763" y="1233488"/>
            <a:ext cx="4440237"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2A4F5C8B-A84A-4363-ACBA-62D4AC448BED}" type="slidenum">
              <a:rPr kumimoji="1" lang="ja-JP" altLang="en-US" smtClean="0"/>
              <a:t>1</a:t>
            </a:fld>
            <a:endParaRPr kumimoji="1" lang="ja-JP" altLang="en-US"/>
          </a:p>
        </p:txBody>
      </p:sp>
    </p:spTree>
    <p:extLst>
      <p:ext uri="{BB962C8B-B14F-4D97-AF65-F5344CB8AC3E}">
        <p14:creationId xmlns:p14="http://schemas.microsoft.com/office/powerpoint/2010/main" val="30809989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F8B7D-F955-A53D-C051-1ACA6600A2E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3F011A9-2826-C33A-1EC7-66088264EDB4}"/>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E1C12B97-6B77-A4D4-4B11-37BD41B407ED}"/>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DF28D5C-3994-78F4-F3A5-93C22F0D6CA8}"/>
              </a:ext>
            </a:extLst>
          </p:cNvPr>
          <p:cNvSpPr>
            <a:spLocks noGrp="1"/>
          </p:cNvSpPr>
          <p:nvPr>
            <p:ph type="sldNum" sz="quarter" idx="10"/>
          </p:nvPr>
        </p:nvSpPr>
        <p:spPr/>
        <p:txBody>
          <a:bodyPr/>
          <a:lstStyle/>
          <a:p>
            <a:fld id="{2A4F5C8B-A84A-4363-ACBA-62D4AC448BED}" type="slidenum">
              <a:rPr kumimoji="1" lang="ja-JP" altLang="en-US" smtClean="0"/>
              <a:t>19</a:t>
            </a:fld>
            <a:endParaRPr kumimoji="1" lang="ja-JP" altLang="en-US"/>
          </a:p>
        </p:txBody>
      </p:sp>
    </p:spTree>
    <p:extLst>
      <p:ext uri="{BB962C8B-B14F-4D97-AF65-F5344CB8AC3E}">
        <p14:creationId xmlns:p14="http://schemas.microsoft.com/office/powerpoint/2010/main" val="7842467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E3FC3-BF23-D4ED-739D-4ACE0748154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B2431A8-2DC5-C928-3B21-7458AFE13E44}"/>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16F7A6B4-40E0-E657-4BB1-63F2F19C93F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C337457-32EC-518F-7E86-3A3EAE1DC0A5}"/>
              </a:ext>
            </a:extLst>
          </p:cNvPr>
          <p:cNvSpPr>
            <a:spLocks noGrp="1"/>
          </p:cNvSpPr>
          <p:nvPr>
            <p:ph type="sldNum" sz="quarter" idx="10"/>
          </p:nvPr>
        </p:nvSpPr>
        <p:spPr/>
        <p:txBody>
          <a:bodyPr/>
          <a:lstStyle/>
          <a:p>
            <a:fld id="{2A4F5C8B-A84A-4363-ACBA-62D4AC448BED}" type="slidenum">
              <a:rPr kumimoji="1" lang="ja-JP" altLang="en-US" smtClean="0"/>
              <a:t>20</a:t>
            </a:fld>
            <a:endParaRPr kumimoji="1" lang="ja-JP" altLang="en-US"/>
          </a:p>
        </p:txBody>
      </p:sp>
    </p:spTree>
    <p:extLst>
      <p:ext uri="{BB962C8B-B14F-4D97-AF65-F5344CB8AC3E}">
        <p14:creationId xmlns:p14="http://schemas.microsoft.com/office/powerpoint/2010/main" val="181356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E7FA8-F715-A6C1-CA22-DD5A2510618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7427FCD-A49C-32A9-3BFB-BC2DB1F9C5AF}"/>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CA56F118-4622-6132-FDC0-1FFA3CE4927D}"/>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F088DD4-4E9D-DAFA-393C-EEF158C83271}"/>
              </a:ext>
            </a:extLst>
          </p:cNvPr>
          <p:cNvSpPr>
            <a:spLocks noGrp="1"/>
          </p:cNvSpPr>
          <p:nvPr>
            <p:ph type="sldNum" sz="quarter" idx="10"/>
          </p:nvPr>
        </p:nvSpPr>
        <p:spPr/>
        <p:txBody>
          <a:bodyPr/>
          <a:lstStyle/>
          <a:p>
            <a:fld id="{2A4F5C8B-A84A-4363-ACBA-62D4AC448BED}" type="slidenum">
              <a:rPr kumimoji="1" lang="ja-JP" altLang="en-US" smtClean="0"/>
              <a:t>2</a:t>
            </a:fld>
            <a:endParaRPr kumimoji="1" lang="ja-JP" altLang="en-US"/>
          </a:p>
        </p:txBody>
      </p:sp>
    </p:spTree>
    <p:extLst>
      <p:ext uri="{BB962C8B-B14F-4D97-AF65-F5344CB8AC3E}">
        <p14:creationId xmlns:p14="http://schemas.microsoft.com/office/powerpoint/2010/main" val="4166558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0CD61-C706-17FF-8D63-6E107D8EE90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D75E20D-DDD7-A038-1648-9479D6CDF24F}"/>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8E49028B-50C3-DCCE-5FAE-819275D4DDE8}"/>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DE25590-BCE1-9B1C-7C92-9159ACD0F17E}"/>
              </a:ext>
            </a:extLst>
          </p:cNvPr>
          <p:cNvSpPr>
            <a:spLocks noGrp="1"/>
          </p:cNvSpPr>
          <p:nvPr>
            <p:ph type="sldNum" sz="quarter" idx="10"/>
          </p:nvPr>
        </p:nvSpPr>
        <p:spPr/>
        <p:txBody>
          <a:bodyPr/>
          <a:lstStyle/>
          <a:p>
            <a:fld id="{2A4F5C8B-A84A-4363-ACBA-62D4AC448BED}" type="slidenum">
              <a:rPr kumimoji="1" lang="ja-JP" altLang="en-US" smtClean="0"/>
              <a:t>3</a:t>
            </a:fld>
            <a:endParaRPr kumimoji="1" lang="ja-JP" altLang="en-US"/>
          </a:p>
        </p:txBody>
      </p:sp>
    </p:spTree>
    <p:extLst>
      <p:ext uri="{BB962C8B-B14F-4D97-AF65-F5344CB8AC3E}">
        <p14:creationId xmlns:p14="http://schemas.microsoft.com/office/powerpoint/2010/main" val="624295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8A977-46AB-9C73-2BC7-38393D07BC8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0100218-5C5D-B7AB-3691-BC315086358B}"/>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F96B656B-6A52-0F14-E38E-6E375BF71BB3}"/>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E4E8A01-FBA3-BEC9-7A11-C3B5C9D96E9E}"/>
              </a:ext>
            </a:extLst>
          </p:cNvPr>
          <p:cNvSpPr>
            <a:spLocks noGrp="1"/>
          </p:cNvSpPr>
          <p:nvPr>
            <p:ph type="sldNum" sz="quarter" idx="10"/>
          </p:nvPr>
        </p:nvSpPr>
        <p:spPr/>
        <p:txBody>
          <a:bodyPr/>
          <a:lstStyle/>
          <a:p>
            <a:fld id="{2A4F5C8B-A84A-4363-ACBA-62D4AC448BED}" type="slidenum">
              <a:rPr kumimoji="1" lang="ja-JP" altLang="en-US" smtClean="0"/>
              <a:t>4</a:t>
            </a:fld>
            <a:endParaRPr kumimoji="1" lang="ja-JP" altLang="en-US"/>
          </a:p>
        </p:txBody>
      </p:sp>
    </p:spTree>
    <p:extLst>
      <p:ext uri="{BB962C8B-B14F-4D97-AF65-F5344CB8AC3E}">
        <p14:creationId xmlns:p14="http://schemas.microsoft.com/office/powerpoint/2010/main" val="4204648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F8D28-6F0C-CE00-2499-7C850F006F4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E4F008C-FA8C-98ED-C048-5ABF0B18A7C1}"/>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F4C8A689-55BB-CC2D-5B1E-BD6FBD568761}"/>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F6936D3-C60B-484F-FA0C-B70E9AE4C12E}"/>
              </a:ext>
            </a:extLst>
          </p:cNvPr>
          <p:cNvSpPr>
            <a:spLocks noGrp="1"/>
          </p:cNvSpPr>
          <p:nvPr>
            <p:ph type="sldNum" sz="quarter" idx="10"/>
          </p:nvPr>
        </p:nvSpPr>
        <p:spPr/>
        <p:txBody>
          <a:bodyPr/>
          <a:lstStyle/>
          <a:p>
            <a:fld id="{2A4F5C8B-A84A-4363-ACBA-62D4AC448BED}" type="slidenum">
              <a:rPr kumimoji="1" lang="ja-JP" altLang="en-US" smtClean="0"/>
              <a:t>5</a:t>
            </a:fld>
            <a:endParaRPr kumimoji="1" lang="ja-JP" altLang="en-US"/>
          </a:p>
        </p:txBody>
      </p:sp>
    </p:spTree>
    <p:extLst>
      <p:ext uri="{BB962C8B-B14F-4D97-AF65-F5344CB8AC3E}">
        <p14:creationId xmlns:p14="http://schemas.microsoft.com/office/powerpoint/2010/main" val="1306236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89E0E-F681-66E9-14DE-A7D67D884FF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C66F29D-AE3B-7DC0-E8E2-6EE94D70CB7F}"/>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A9550D52-28C6-B0EC-4B0B-6131ED61B8F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38CC721-B71B-8D8F-D05E-0724842B6A78}"/>
              </a:ext>
            </a:extLst>
          </p:cNvPr>
          <p:cNvSpPr>
            <a:spLocks noGrp="1"/>
          </p:cNvSpPr>
          <p:nvPr>
            <p:ph type="sldNum" sz="quarter" idx="10"/>
          </p:nvPr>
        </p:nvSpPr>
        <p:spPr/>
        <p:txBody>
          <a:bodyPr/>
          <a:lstStyle/>
          <a:p>
            <a:fld id="{2A4F5C8B-A84A-4363-ACBA-62D4AC448BED}" type="slidenum">
              <a:rPr kumimoji="1" lang="ja-JP" altLang="en-US" smtClean="0"/>
              <a:t>6</a:t>
            </a:fld>
            <a:endParaRPr kumimoji="1" lang="ja-JP" altLang="en-US"/>
          </a:p>
        </p:txBody>
      </p:sp>
    </p:spTree>
    <p:extLst>
      <p:ext uri="{BB962C8B-B14F-4D97-AF65-F5344CB8AC3E}">
        <p14:creationId xmlns:p14="http://schemas.microsoft.com/office/powerpoint/2010/main" val="3531520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7A0AD-6D06-B252-D2DC-CFF812CA810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5EF92CF-7012-64A2-1917-E59783E5EAB6}"/>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DA4A3847-9C58-1050-2EA2-99D28E1C650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BA47444-A9C6-A5BF-53FC-C97F920B208A}"/>
              </a:ext>
            </a:extLst>
          </p:cNvPr>
          <p:cNvSpPr>
            <a:spLocks noGrp="1"/>
          </p:cNvSpPr>
          <p:nvPr>
            <p:ph type="sldNum" sz="quarter" idx="10"/>
          </p:nvPr>
        </p:nvSpPr>
        <p:spPr/>
        <p:txBody>
          <a:bodyPr/>
          <a:lstStyle/>
          <a:p>
            <a:fld id="{2A4F5C8B-A84A-4363-ACBA-62D4AC448BED}" type="slidenum">
              <a:rPr kumimoji="1" lang="ja-JP" altLang="en-US" smtClean="0"/>
              <a:t>7</a:t>
            </a:fld>
            <a:endParaRPr kumimoji="1" lang="ja-JP" altLang="en-US"/>
          </a:p>
        </p:txBody>
      </p:sp>
    </p:spTree>
    <p:extLst>
      <p:ext uri="{BB962C8B-B14F-4D97-AF65-F5344CB8AC3E}">
        <p14:creationId xmlns:p14="http://schemas.microsoft.com/office/powerpoint/2010/main" val="721271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15EAB-A9D1-AC54-5A3B-D130B72FBC9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2031A6A-1FDB-AF1D-96F6-14397BC72DA7}"/>
              </a:ext>
            </a:extLst>
          </p:cNvPr>
          <p:cNvSpPr>
            <a:spLocks noGrp="1" noRot="1" noChangeAspect="1"/>
          </p:cNvSpPr>
          <p:nvPr>
            <p:ph type="sldImg"/>
          </p:nvPr>
        </p:nvSpPr>
        <p:spPr>
          <a:xfrm>
            <a:off x="1147763" y="1233488"/>
            <a:ext cx="4440237" cy="3328987"/>
          </a:xfrm>
        </p:spPr>
      </p:sp>
      <p:sp>
        <p:nvSpPr>
          <p:cNvPr id="3" name="ノート プレースホルダー 2">
            <a:extLst>
              <a:ext uri="{FF2B5EF4-FFF2-40B4-BE49-F238E27FC236}">
                <a16:creationId xmlns:a16="http://schemas.microsoft.com/office/drawing/2014/main" id="{4E675557-3EEA-8DFC-F1EE-1CFE97ECD65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7DEC534-6F93-33F7-B68D-2A588D34CC6B}"/>
              </a:ext>
            </a:extLst>
          </p:cNvPr>
          <p:cNvSpPr>
            <a:spLocks noGrp="1"/>
          </p:cNvSpPr>
          <p:nvPr>
            <p:ph type="sldNum" sz="quarter" idx="10"/>
          </p:nvPr>
        </p:nvSpPr>
        <p:spPr/>
        <p:txBody>
          <a:bodyPr/>
          <a:lstStyle/>
          <a:p>
            <a:fld id="{2A4F5C8B-A84A-4363-ACBA-62D4AC448BED}" type="slidenum">
              <a:rPr kumimoji="1" lang="ja-JP" altLang="en-US" smtClean="0"/>
              <a:t>8</a:t>
            </a:fld>
            <a:endParaRPr kumimoji="1" lang="ja-JP" altLang="en-US"/>
          </a:p>
        </p:txBody>
      </p:sp>
    </p:spTree>
    <p:extLst>
      <p:ext uri="{BB962C8B-B14F-4D97-AF65-F5344CB8AC3E}">
        <p14:creationId xmlns:p14="http://schemas.microsoft.com/office/powerpoint/2010/main" val="799719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06A777B-F1E9-4E77-BAF5-8B19BD29D678}" type="datetime1">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0EECDEB-6C16-4AC2-B50B-04DFA998217E}" type="slidenum">
              <a:rPr kumimoji="1" lang="ja-JP" altLang="en-US" smtClean="0"/>
              <a:t>‹#›</a:t>
            </a:fld>
            <a:endParaRPr kumimoji="1" lang="ja-JP" altLang="en-US"/>
          </a:p>
        </p:txBody>
      </p:sp>
      <p:cxnSp>
        <p:nvCxnSpPr>
          <p:cNvPr id="7" name="直線コネクタ 6">
            <a:extLst>
              <a:ext uri="{FF2B5EF4-FFF2-40B4-BE49-F238E27FC236}">
                <a16:creationId xmlns:a16="http://schemas.microsoft.com/office/drawing/2014/main" id="{85CFFF5A-C271-C2BB-DBB2-927640269E9F}"/>
              </a:ext>
            </a:extLst>
          </p:cNvPr>
          <p:cNvCxnSpPr/>
          <p:nvPr userDrawn="1"/>
        </p:nvCxnSpPr>
        <p:spPr>
          <a:xfrm>
            <a:off x="0" y="1020763"/>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13FB346A-89A1-C3B5-0A7E-1813EBBFF4C3}"/>
              </a:ext>
            </a:extLst>
          </p:cNvPr>
          <p:cNvCxnSpPr/>
          <p:nvPr userDrawn="1"/>
        </p:nvCxnSpPr>
        <p:spPr>
          <a:xfrm>
            <a:off x="0" y="969963"/>
            <a:ext cx="9144000" cy="0"/>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9318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24B63FC-0568-452C-BA7B-28EBC85FCCD3}" type="datetime1">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0EECDEB-6C16-4AC2-B50B-04DFA998217E}" type="slidenum">
              <a:rPr kumimoji="1" lang="ja-JP" altLang="en-US" smtClean="0"/>
              <a:t>‹#›</a:t>
            </a:fld>
            <a:endParaRPr kumimoji="1" lang="ja-JP" altLang="en-US"/>
          </a:p>
        </p:txBody>
      </p:sp>
    </p:spTree>
    <p:extLst>
      <p:ext uri="{BB962C8B-B14F-4D97-AF65-F5344CB8AC3E}">
        <p14:creationId xmlns:p14="http://schemas.microsoft.com/office/powerpoint/2010/main" val="186679645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9BAD46C-4659-4E13-AF77-F73227B895BD}" type="datetime1">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0EECDEB-6C16-4AC2-B50B-04DFA998217E}" type="slidenum">
              <a:rPr kumimoji="1" lang="ja-JP" altLang="en-US" smtClean="0"/>
              <a:t>‹#›</a:t>
            </a:fld>
            <a:endParaRPr kumimoji="1" lang="ja-JP" altLang="en-US"/>
          </a:p>
        </p:txBody>
      </p:sp>
    </p:spTree>
    <p:extLst>
      <p:ext uri="{BB962C8B-B14F-4D97-AF65-F5344CB8AC3E}">
        <p14:creationId xmlns:p14="http://schemas.microsoft.com/office/powerpoint/2010/main" val="26653467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83DD760-ECF9-4D6D-B43E-F538E2AB1E55}" type="datetime1">
              <a:rPr kumimoji="1" lang="ja-JP" altLang="en-US" smtClean="0"/>
              <a:t>2026/8/28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0EECDEB-6C16-4AC2-B50B-04DFA998217E}" type="slidenum">
              <a:rPr kumimoji="1" lang="ja-JP" altLang="en-US" smtClean="0"/>
              <a:t>‹#›</a:t>
            </a:fld>
            <a:endParaRPr kumimoji="1" lang="ja-JP" altLang="en-US"/>
          </a:p>
        </p:txBody>
      </p:sp>
    </p:spTree>
    <p:extLst>
      <p:ext uri="{BB962C8B-B14F-4D97-AF65-F5344CB8AC3E}">
        <p14:creationId xmlns:p14="http://schemas.microsoft.com/office/powerpoint/2010/main" val="2391536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330130E-9290-4124-820E-D22F2B7BC220}" type="datetime1">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0EECDEB-6C16-4AC2-B50B-04DFA998217E}" type="slidenum">
              <a:rPr kumimoji="1" lang="ja-JP" altLang="en-US" smtClean="0"/>
              <a:t>‹#›</a:t>
            </a:fld>
            <a:endParaRPr kumimoji="1" lang="ja-JP" altLang="en-US"/>
          </a:p>
        </p:txBody>
      </p:sp>
    </p:spTree>
    <p:extLst>
      <p:ext uri="{BB962C8B-B14F-4D97-AF65-F5344CB8AC3E}">
        <p14:creationId xmlns:p14="http://schemas.microsoft.com/office/powerpoint/2010/main" val="1076365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0346783-4847-482B-99F2-2E571E43946B}" type="datetime1">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0EECDEB-6C16-4AC2-B50B-04DFA998217E}" type="slidenum">
              <a:rPr kumimoji="1" lang="ja-JP" altLang="en-US" smtClean="0"/>
              <a:t>‹#›</a:t>
            </a:fld>
            <a:endParaRPr kumimoji="1" lang="ja-JP" altLang="en-US"/>
          </a:p>
        </p:txBody>
      </p:sp>
    </p:spTree>
    <p:extLst>
      <p:ext uri="{BB962C8B-B14F-4D97-AF65-F5344CB8AC3E}">
        <p14:creationId xmlns:p14="http://schemas.microsoft.com/office/powerpoint/2010/main" val="3018292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85D6A99-D253-4045-B785-30401AE02554}" type="datetime1">
              <a:rPr kumimoji="1" lang="ja-JP" altLang="en-US" smtClean="0"/>
              <a:t>2026/8/28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0EECDEB-6C16-4AC2-B50B-04DFA998217E}" type="slidenum">
              <a:rPr kumimoji="1" lang="ja-JP" altLang="en-US" smtClean="0"/>
              <a:t>‹#›</a:t>
            </a:fld>
            <a:endParaRPr kumimoji="1" lang="ja-JP" altLang="en-US"/>
          </a:p>
        </p:txBody>
      </p:sp>
    </p:spTree>
    <p:extLst>
      <p:ext uri="{BB962C8B-B14F-4D97-AF65-F5344CB8AC3E}">
        <p14:creationId xmlns:p14="http://schemas.microsoft.com/office/powerpoint/2010/main" val="309340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F3F3202-4CE0-4F6B-9224-DF5D43A215A8}" type="datetime1">
              <a:rPr kumimoji="1" lang="ja-JP" altLang="en-US" smtClean="0"/>
              <a:t>2026/8/28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0EECDEB-6C16-4AC2-B50B-04DFA998217E}" type="slidenum">
              <a:rPr kumimoji="1" lang="ja-JP" altLang="en-US" smtClean="0"/>
              <a:t>‹#›</a:t>
            </a:fld>
            <a:endParaRPr kumimoji="1" lang="ja-JP" altLang="en-US"/>
          </a:p>
        </p:txBody>
      </p:sp>
    </p:spTree>
    <p:extLst>
      <p:ext uri="{BB962C8B-B14F-4D97-AF65-F5344CB8AC3E}">
        <p14:creationId xmlns:p14="http://schemas.microsoft.com/office/powerpoint/2010/main" val="295280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DB3F84E-047C-4AF8-831A-D6F41D03C335}" type="datetime1">
              <a:rPr kumimoji="1" lang="ja-JP" altLang="en-US" smtClean="0"/>
              <a:t>2026/8/28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0EECDEB-6C16-4AC2-B50B-04DFA998217E}" type="slidenum">
              <a:rPr kumimoji="1" lang="ja-JP" altLang="en-US" smtClean="0"/>
              <a:t>‹#›</a:t>
            </a:fld>
            <a:endParaRPr kumimoji="1" lang="ja-JP" altLang="en-US"/>
          </a:p>
        </p:txBody>
      </p:sp>
    </p:spTree>
    <p:extLst>
      <p:ext uri="{BB962C8B-B14F-4D97-AF65-F5344CB8AC3E}">
        <p14:creationId xmlns:p14="http://schemas.microsoft.com/office/powerpoint/2010/main" val="140132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5AB696-D85C-478A-95E5-7D200BE13AB3}" type="datetime1">
              <a:rPr kumimoji="1" lang="ja-JP" altLang="en-US" smtClean="0"/>
              <a:t>2026/8/28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0EECDEB-6C16-4AC2-B50B-04DFA998217E}" type="slidenum">
              <a:rPr kumimoji="1" lang="ja-JP" altLang="en-US" smtClean="0"/>
              <a:t>‹#›</a:t>
            </a:fld>
            <a:endParaRPr kumimoji="1" lang="ja-JP" altLang="en-US"/>
          </a:p>
        </p:txBody>
      </p:sp>
    </p:spTree>
    <p:extLst>
      <p:ext uri="{BB962C8B-B14F-4D97-AF65-F5344CB8AC3E}">
        <p14:creationId xmlns:p14="http://schemas.microsoft.com/office/powerpoint/2010/main" val="266073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24B63FC-0568-452C-BA7B-28EBC85FCCD3}" type="datetime1">
              <a:rPr kumimoji="1" lang="ja-JP" altLang="en-US" smtClean="0"/>
              <a:t>2026/8/28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0EECDEB-6C16-4AC2-B50B-04DFA998217E}" type="slidenum">
              <a:rPr kumimoji="1" lang="ja-JP" altLang="en-US" smtClean="0"/>
              <a:t>‹#›</a:t>
            </a:fld>
            <a:endParaRPr kumimoji="1" lang="ja-JP" altLang="en-US"/>
          </a:p>
        </p:txBody>
      </p:sp>
    </p:spTree>
    <p:extLst>
      <p:ext uri="{BB962C8B-B14F-4D97-AF65-F5344CB8AC3E}">
        <p14:creationId xmlns:p14="http://schemas.microsoft.com/office/powerpoint/2010/main" val="406428023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4895657-D26B-458C-A882-A2D7DBCD988F}" type="datetime1">
              <a:rPr kumimoji="1" lang="ja-JP" altLang="en-US" smtClean="0"/>
              <a:t>2026/8/28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0EECDEB-6C16-4AC2-B50B-04DFA998217E}" type="slidenum">
              <a:rPr kumimoji="1" lang="ja-JP" altLang="en-US" smtClean="0"/>
              <a:t>‹#›</a:t>
            </a:fld>
            <a:endParaRPr kumimoji="1" lang="ja-JP" altLang="en-US"/>
          </a:p>
        </p:txBody>
      </p:sp>
    </p:spTree>
    <p:extLst>
      <p:ext uri="{BB962C8B-B14F-4D97-AF65-F5344CB8AC3E}">
        <p14:creationId xmlns:p14="http://schemas.microsoft.com/office/powerpoint/2010/main" val="3928928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4B63FC-0568-452C-BA7B-28EBC85FCCD3}" type="datetime1">
              <a:rPr kumimoji="1" lang="ja-JP" altLang="en-US" smtClean="0"/>
              <a:t>2026/8/28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EECDEB-6C16-4AC2-B50B-04DFA998217E}" type="slidenum">
              <a:rPr kumimoji="1" lang="ja-JP" altLang="en-US" smtClean="0"/>
              <a:t>‹#›</a:t>
            </a:fld>
            <a:endParaRPr kumimoji="1" lang="ja-JP" altLang="en-US"/>
          </a:p>
        </p:txBody>
      </p:sp>
    </p:spTree>
    <p:extLst>
      <p:ext uri="{BB962C8B-B14F-4D97-AF65-F5344CB8AC3E}">
        <p14:creationId xmlns:p14="http://schemas.microsoft.com/office/powerpoint/2010/main" val="150463192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p:cNvGrpSpPr/>
          <p:nvPr/>
        </p:nvGrpSpPr>
        <p:grpSpPr>
          <a:xfrm>
            <a:off x="349710" y="3675675"/>
            <a:ext cx="8442598" cy="57459"/>
            <a:chOff x="-2148" y="3477295"/>
            <a:chExt cx="9146148" cy="62247"/>
          </a:xfrm>
        </p:grpSpPr>
        <p:cxnSp>
          <p:nvCxnSpPr>
            <p:cNvPr id="4" name="直線コネクタ 3"/>
            <p:cNvCxnSpPr/>
            <p:nvPr/>
          </p:nvCxnSpPr>
          <p:spPr>
            <a:xfrm>
              <a:off x="0" y="3477295"/>
              <a:ext cx="9144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5" name="直線コネクタ 4"/>
            <p:cNvCxnSpPr/>
            <p:nvPr/>
          </p:nvCxnSpPr>
          <p:spPr>
            <a:xfrm>
              <a:off x="-2148" y="3539542"/>
              <a:ext cx="9144000" cy="0"/>
            </a:xfrm>
            <a:prstGeom prst="line">
              <a:avLst/>
            </a:prstGeom>
            <a:ln w="762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3" name="タイトル 8">
            <a:extLst>
              <a:ext uri="{FF2B5EF4-FFF2-40B4-BE49-F238E27FC236}">
                <a16:creationId xmlns:a16="http://schemas.microsoft.com/office/drawing/2014/main" id="{261F5750-D596-81E6-6399-ACD36FDD153D}"/>
              </a:ext>
            </a:extLst>
          </p:cNvPr>
          <p:cNvSpPr txBox="1">
            <a:spLocks/>
          </p:cNvSpPr>
          <p:nvPr/>
        </p:nvSpPr>
        <p:spPr>
          <a:xfrm>
            <a:off x="822164" y="1957799"/>
            <a:ext cx="6330462" cy="1652954"/>
          </a:xfrm>
          <a:prstGeom prst="rect">
            <a:avLst/>
          </a:prstGeom>
        </p:spPr>
        <p:txBody>
          <a:bodyPr vert="horz" lIns="84406" tIns="42203" rIns="84406" bIns="42203"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739" dirty="0">
                <a:ln w="22225">
                  <a:noFill/>
                  <a:prstDash val="solid"/>
                </a:ln>
                <a:latin typeface="Meiryo UI" panose="020B0604030504040204" pitchFamily="50" charset="-128"/>
                <a:ea typeface="Meiryo UI" panose="020B0604030504040204" pitchFamily="50" charset="-128"/>
              </a:rPr>
              <a:t>２０２５年度</a:t>
            </a:r>
            <a:br>
              <a:rPr lang="en-US" altLang="ja-JP" sz="3739" dirty="0">
                <a:ln w="22225">
                  <a:noFill/>
                  <a:prstDash val="solid"/>
                </a:ln>
                <a:latin typeface="Meiryo UI" panose="020B0604030504040204" pitchFamily="50" charset="-128"/>
                <a:ea typeface="Meiryo UI" panose="020B0604030504040204" pitchFamily="50" charset="-128"/>
              </a:rPr>
            </a:br>
            <a:r>
              <a:rPr lang="ja-JP" altLang="en-US" sz="3739" dirty="0">
                <a:ln w="22225">
                  <a:noFill/>
                  <a:prstDash val="solid"/>
                </a:ln>
                <a:latin typeface="Meiryo UI" panose="020B0604030504040204" pitchFamily="50" charset="-128"/>
                <a:ea typeface="Meiryo UI" panose="020B0604030504040204" pitchFamily="50" charset="-128"/>
              </a:rPr>
              <a:t>品質指標（ＫＰＩ）報告書</a:t>
            </a:r>
          </a:p>
        </p:txBody>
      </p:sp>
      <p:grpSp>
        <p:nvGrpSpPr>
          <p:cNvPr id="20" name="グループ化 19">
            <a:extLst>
              <a:ext uri="{FF2B5EF4-FFF2-40B4-BE49-F238E27FC236}">
                <a16:creationId xmlns:a16="http://schemas.microsoft.com/office/drawing/2014/main" id="{79502EEA-9C97-01DB-EBC7-BE0EE5CBBE66}"/>
              </a:ext>
            </a:extLst>
          </p:cNvPr>
          <p:cNvGrpSpPr/>
          <p:nvPr/>
        </p:nvGrpSpPr>
        <p:grpSpPr>
          <a:xfrm>
            <a:off x="2241152" y="4571600"/>
            <a:ext cx="6330462" cy="1192294"/>
            <a:chOff x="2536067" y="4932288"/>
            <a:chExt cx="6858000" cy="1291652"/>
          </a:xfrm>
        </p:grpSpPr>
        <p:sp>
          <p:nvSpPr>
            <p:cNvPr id="18" name="サブタイトル 9">
              <a:extLst>
                <a:ext uri="{FF2B5EF4-FFF2-40B4-BE49-F238E27FC236}">
                  <a16:creationId xmlns:a16="http://schemas.microsoft.com/office/drawing/2014/main" id="{39E52AEC-0C8D-4E9B-3F65-3CB541E538DA}"/>
                </a:ext>
              </a:extLst>
            </p:cNvPr>
            <p:cNvSpPr txBox="1">
              <a:spLocks/>
            </p:cNvSpPr>
            <p:nvPr/>
          </p:nvSpPr>
          <p:spPr>
            <a:xfrm>
              <a:off x="2536067" y="4932288"/>
              <a:ext cx="6858000" cy="1241822"/>
            </a:xfrm>
            <a:prstGeom prst="rect">
              <a:avLst/>
            </a:prstGeom>
          </p:spPr>
          <p:txBody>
            <a:bodyPr rtlCol="0" anchor="b"/>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r">
                <a:buNone/>
              </a:pPr>
              <a:r>
                <a:rPr lang="ja-JP" altLang="en-US" sz="2215"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２０２６年８月</a:t>
              </a:r>
              <a:endParaRPr lang="en-US" altLang="ja-JP" sz="2215"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marL="0" indent="0" algn="r">
                <a:buNone/>
              </a:pPr>
              <a:r>
                <a:rPr lang="ja-JP" altLang="en-US" sz="2585"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株式会社第一成和事務所</a:t>
              </a:r>
            </a:p>
          </p:txBody>
        </p:sp>
        <p:pic>
          <p:nvPicPr>
            <p:cNvPr id="19" name="図 18" descr="画面の領域">
              <a:extLst>
                <a:ext uri="{FF2B5EF4-FFF2-40B4-BE49-F238E27FC236}">
                  <a16:creationId xmlns:a16="http://schemas.microsoft.com/office/drawing/2014/main" id="{33D00C8A-10D4-1B04-00A1-7FABF8A44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5088" y="5523703"/>
              <a:ext cx="571067" cy="700237"/>
            </a:xfrm>
            <a:prstGeom prst="rect">
              <a:avLst/>
            </a:prstGeom>
          </p:spPr>
        </p:pic>
      </p:grpSp>
    </p:spTree>
    <p:extLst>
      <p:ext uri="{BB962C8B-B14F-4D97-AF65-F5344CB8AC3E}">
        <p14:creationId xmlns:p14="http://schemas.microsoft.com/office/powerpoint/2010/main" val="1397763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4C39D-AF4D-9BCB-CF67-EE2D317E2606}"/>
            </a:ext>
          </a:extLst>
        </p:cNvPr>
        <p:cNvGrpSpPr/>
        <p:nvPr/>
      </p:nvGrpSpPr>
      <p:grpSpPr>
        <a:xfrm>
          <a:off x="0" y="0"/>
          <a:ext cx="0" cy="0"/>
          <a:chOff x="0" y="0"/>
          <a:chExt cx="0" cy="0"/>
        </a:xfrm>
      </p:grpSpPr>
      <p:sp>
        <p:nvSpPr>
          <p:cNvPr id="14" name="タイトル 1">
            <a:extLst>
              <a:ext uri="{FF2B5EF4-FFF2-40B4-BE49-F238E27FC236}">
                <a16:creationId xmlns:a16="http://schemas.microsoft.com/office/drawing/2014/main" id="{BBB96CFC-E62A-0A10-CA7A-DB331010A87F}"/>
              </a:ext>
            </a:extLst>
          </p:cNvPr>
          <p:cNvSpPr txBox="1">
            <a:spLocks/>
          </p:cNvSpPr>
          <p:nvPr/>
        </p:nvSpPr>
        <p:spPr>
          <a:xfrm>
            <a:off x="273014" y="338017"/>
            <a:ext cx="6448590" cy="5899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000" dirty="0">
                <a:ln w="22225">
                  <a:noFill/>
                  <a:prstDash val="solid"/>
                </a:ln>
                <a:latin typeface="Meiryo UI" panose="020B0604030504040204" pitchFamily="50" charset="-128"/>
                <a:ea typeface="Meiryo UI" panose="020B0604030504040204" pitchFamily="50" charset="-128"/>
              </a:rPr>
              <a:t>「お客様の声」に基づく改善・対応事例</a:t>
            </a:r>
          </a:p>
        </p:txBody>
      </p:sp>
      <p:sp>
        <p:nvSpPr>
          <p:cNvPr id="2" name="コンテンツ プレースホルダー 4">
            <a:extLst>
              <a:ext uri="{FF2B5EF4-FFF2-40B4-BE49-F238E27FC236}">
                <a16:creationId xmlns:a16="http://schemas.microsoft.com/office/drawing/2014/main" id="{1C62BB15-E47C-9660-7970-C074AB9ABE94}"/>
              </a:ext>
            </a:extLst>
          </p:cNvPr>
          <p:cNvSpPr txBox="1">
            <a:spLocks/>
          </p:cNvSpPr>
          <p:nvPr/>
        </p:nvSpPr>
        <p:spPr>
          <a:xfrm>
            <a:off x="226426" y="1721704"/>
            <a:ext cx="4111658" cy="1706863"/>
          </a:xfrm>
          <a:prstGeom prst="rect">
            <a:avLst/>
          </a:prstGeom>
          <a:ln>
            <a:solidFill>
              <a:schemeClr val="accent1"/>
            </a:solidFill>
            <a:prstDash val="dashDot"/>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50000"/>
              </a:lnSpc>
              <a:spcBef>
                <a:spcPts val="0"/>
              </a:spcBef>
            </a:pPr>
            <a:r>
              <a:rPr lang="ja-JP" altLang="en-US" sz="1400" dirty="0">
                <a:latin typeface="Meiryo UI" panose="020B0604030504040204" pitchFamily="50" charset="-128"/>
                <a:ea typeface="Meiryo UI" panose="020B0604030504040204" pitchFamily="50" charset="-128"/>
              </a:rPr>
              <a:t>お客様アンケートにて、質問６：「今回のお手続きや流れ・対応には満足いただけましたか？」で「満足している」を選択しても、質問７：質問</a:t>
            </a:r>
            <a:r>
              <a:rPr lang="en-US" altLang="ja-JP" sz="1400" dirty="0">
                <a:latin typeface="Meiryo UI" panose="020B0604030504040204" pitchFamily="50" charset="-128"/>
                <a:ea typeface="Meiryo UI" panose="020B0604030504040204" pitchFamily="50" charset="-128"/>
              </a:rPr>
              <a:t>6</a:t>
            </a:r>
            <a:r>
              <a:rPr lang="ja-JP" altLang="en-US" sz="1400" dirty="0">
                <a:latin typeface="Meiryo UI" panose="020B0604030504040204" pitchFamily="50" charset="-128"/>
                <a:ea typeface="Meiryo UI" panose="020B0604030504040204" pitchFamily="50" charset="-128"/>
              </a:rPr>
              <a:t>で「やや不満」・「不満」をお選びいただいたお客様はその理由をお聞かせください（複数回答可）に進んでしまうのを修正して欲しい。</a:t>
            </a:r>
          </a:p>
        </p:txBody>
      </p:sp>
      <p:sp>
        <p:nvSpPr>
          <p:cNvPr id="3" name="テキスト ボックス 2">
            <a:extLst>
              <a:ext uri="{FF2B5EF4-FFF2-40B4-BE49-F238E27FC236}">
                <a16:creationId xmlns:a16="http://schemas.microsoft.com/office/drawing/2014/main" id="{F3BDDB78-3410-8AEF-9DD2-574559F680AB}"/>
              </a:ext>
            </a:extLst>
          </p:cNvPr>
          <p:cNvSpPr txBox="1"/>
          <p:nvPr/>
        </p:nvSpPr>
        <p:spPr>
          <a:xfrm>
            <a:off x="226426" y="1231982"/>
            <a:ext cx="2270968" cy="415498"/>
          </a:xfrm>
          <a:prstGeom prst="rect">
            <a:avLst/>
          </a:prstGeom>
          <a:solidFill>
            <a:schemeClr val="accent1">
              <a:lumMod val="60000"/>
              <a:lumOff val="40000"/>
            </a:schemeClr>
          </a:solidFill>
        </p:spPr>
        <p:txBody>
          <a:bodyPr wrap="square" rtlCol="0">
            <a:spAutoFit/>
          </a:bodyPr>
          <a:lstStyle/>
          <a:p>
            <a:r>
              <a:rPr kumimoji="1" lang="ja-JP" altLang="en-US" sz="21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総合営業の事例①</a:t>
            </a:r>
          </a:p>
        </p:txBody>
      </p:sp>
      <p:sp>
        <p:nvSpPr>
          <p:cNvPr id="4" name="コンテンツ プレースホルダー 4">
            <a:extLst>
              <a:ext uri="{FF2B5EF4-FFF2-40B4-BE49-F238E27FC236}">
                <a16:creationId xmlns:a16="http://schemas.microsoft.com/office/drawing/2014/main" id="{AD30A6C4-616E-74C5-FB64-49B8B83F3C8A}"/>
              </a:ext>
            </a:extLst>
          </p:cNvPr>
          <p:cNvSpPr txBox="1">
            <a:spLocks/>
          </p:cNvSpPr>
          <p:nvPr/>
        </p:nvSpPr>
        <p:spPr>
          <a:xfrm>
            <a:off x="4679604" y="1740277"/>
            <a:ext cx="4203624" cy="1740508"/>
          </a:xfrm>
          <a:prstGeom prst="rect">
            <a:avLst/>
          </a:prstGeom>
          <a:ln>
            <a:solidFill>
              <a:schemeClr val="accent1"/>
            </a:solidFill>
            <a:prstDash val="dashDot"/>
          </a:ln>
        </p:spPr>
        <p:txBody>
          <a:bodyPr vert="horz" lIns="68580" tIns="34290" rIns="68580" bIns="34290" rtlCol="0" anchor="ctr">
            <a:noAutofit/>
          </a:bodyPr>
          <a:lst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kumimoji="1" sz="20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18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9pPr>
          </a:lstStyle>
          <a:p>
            <a:pPr marL="0" indent="0">
              <a:lnSpc>
                <a:spcPct val="150000"/>
              </a:lnSpc>
              <a:spcBef>
                <a:spcPts val="600"/>
              </a:spcBef>
              <a:buNone/>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原因</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質問７が必須になっていたため、質問</a:t>
            </a:r>
            <a:r>
              <a:rPr lang="en-US" altLang="ja-JP" sz="1400" dirty="0">
                <a:latin typeface="Meiryo UI" panose="020B0604030504040204" pitchFamily="50" charset="-128"/>
                <a:ea typeface="Meiryo UI" panose="020B0604030504040204" pitchFamily="50" charset="-128"/>
              </a:rPr>
              <a:t>6</a:t>
            </a:r>
            <a:r>
              <a:rPr lang="ja-JP" altLang="en-US" sz="1400" dirty="0">
                <a:latin typeface="Meiryo UI" panose="020B0604030504040204" pitchFamily="50" charset="-128"/>
                <a:ea typeface="Meiryo UI" panose="020B0604030504040204" pitchFamily="50" charset="-128"/>
              </a:rPr>
              <a:t>で「満足している」を選択されたお客様に不必要な回答を求め、不便さを感じさせていた。</a:t>
            </a:r>
            <a:endParaRPr lang="en-US" altLang="ja-JP" sz="1400" dirty="0">
              <a:latin typeface="Meiryo UI" panose="020B0604030504040204" pitchFamily="50" charset="-128"/>
              <a:ea typeface="Meiryo UI" panose="020B0604030504040204" pitchFamily="50" charset="-128"/>
            </a:endParaRPr>
          </a:p>
          <a:p>
            <a:pPr marL="0" indent="0">
              <a:lnSpc>
                <a:spcPct val="150000"/>
              </a:lnSpc>
              <a:spcBef>
                <a:spcPts val="600"/>
              </a:spcBef>
              <a:buNone/>
            </a:pPr>
            <a:r>
              <a:rPr lang="en-US" altLang="ja-JP" sz="14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改善</a:t>
            </a:r>
            <a:r>
              <a:rPr lang="en-US" altLang="ja-JP" sz="14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質問７を必須から任意に変更修正することにより、その不便さを解消した。</a:t>
            </a:r>
            <a:endParaRPr lang="en-US" altLang="ja-JP" sz="1400" b="1"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653F640C-9B1B-D653-A11F-5368D30BE9FB}"/>
              </a:ext>
            </a:extLst>
          </p:cNvPr>
          <p:cNvSpPr txBox="1"/>
          <p:nvPr/>
        </p:nvSpPr>
        <p:spPr>
          <a:xfrm>
            <a:off x="4676375" y="1231982"/>
            <a:ext cx="1211609" cy="369332"/>
          </a:xfrm>
          <a:prstGeom prst="rect">
            <a:avLst/>
          </a:prstGeom>
          <a:solidFill>
            <a:schemeClr val="accent1">
              <a:lumMod val="20000"/>
              <a:lumOff val="80000"/>
            </a:schemeClr>
          </a:solidFill>
        </p:spPr>
        <p:txBody>
          <a:bodyPr wrap="square" rtlCol="0">
            <a:spAutoFit/>
          </a:bodyPr>
          <a:lstStyle/>
          <a:p>
            <a:r>
              <a:rPr kumimoji="1" lang="ja-JP" altLang="en-US"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 改 善 策</a:t>
            </a:r>
          </a:p>
        </p:txBody>
      </p:sp>
      <p:sp>
        <p:nvSpPr>
          <p:cNvPr id="6" name="コンテンツ プレースホルダー 4">
            <a:extLst>
              <a:ext uri="{FF2B5EF4-FFF2-40B4-BE49-F238E27FC236}">
                <a16:creationId xmlns:a16="http://schemas.microsoft.com/office/drawing/2014/main" id="{29623D80-7A26-82BE-852E-4AE40DF30177}"/>
              </a:ext>
            </a:extLst>
          </p:cNvPr>
          <p:cNvSpPr txBox="1">
            <a:spLocks/>
          </p:cNvSpPr>
          <p:nvPr/>
        </p:nvSpPr>
        <p:spPr>
          <a:xfrm>
            <a:off x="2730444" y="1212726"/>
            <a:ext cx="1301866" cy="436837"/>
          </a:xfrm>
          <a:prstGeom prst="rect">
            <a:avLst/>
          </a:prstGeom>
        </p:spPr>
        <p:txBody>
          <a:bodyPr vert="horz" lIns="68580" tIns="34290" rIns="68580" bIns="34290" rtlCol="0" anchor="ctr">
            <a:noAutofit/>
          </a:bodyPr>
          <a:lst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kumimoji="1" sz="20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18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9pPr>
          </a:lstStyle>
          <a:p>
            <a:pPr marL="0" indent="0">
              <a:lnSpc>
                <a:spcPct val="100000"/>
              </a:lnSpc>
              <a:spcBef>
                <a:spcPts val="0"/>
              </a:spcBef>
              <a:buNone/>
            </a:pPr>
            <a:r>
              <a:rPr lang="ja-JP" altLang="en-US" sz="2100" dirty="0">
                <a:latin typeface="Meiryo UI" panose="020B0604030504040204" pitchFamily="50" charset="-128"/>
                <a:ea typeface="Meiryo UI" panose="020B0604030504040204" pitchFamily="50" charset="-128"/>
              </a:rPr>
              <a:t>＜苦情＞</a:t>
            </a:r>
          </a:p>
        </p:txBody>
      </p:sp>
      <p:sp>
        <p:nvSpPr>
          <p:cNvPr id="7" name="正方形/長方形 6">
            <a:extLst>
              <a:ext uri="{FF2B5EF4-FFF2-40B4-BE49-F238E27FC236}">
                <a16:creationId xmlns:a16="http://schemas.microsoft.com/office/drawing/2014/main" id="{61BEA07A-EE0C-2BE7-51E7-51ACD68819DD}"/>
              </a:ext>
            </a:extLst>
          </p:cNvPr>
          <p:cNvSpPr/>
          <p:nvPr/>
        </p:nvSpPr>
        <p:spPr>
          <a:xfrm>
            <a:off x="7040249" y="3830307"/>
            <a:ext cx="698681" cy="118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66A94270-A4DB-DED3-5FAB-F97950AC8DDF}"/>
              </a:ext>
            </a:extLst>
          </p:cNvPr>
          <p:cNvSpPr/>
          <p:nvPr/>
        </p:nvSpPr>
        <p:spPr>
          <a:xfrm>
            <a:off x="6892315" y="4132445"/>
            <a:ext cx="1077298" cy="1346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82AF970F-BC24-F446-A22A-83881C420589}"/>
              </a:ext>
            </a:extLst>
          </p:cNvPr>
          <p:cNvSpPr/>
          <p:nvPr/>
        </p:nvSpPr>
        <p:spPr>
          <a:xfrm>
            <a:off x="8142528" y="4884671"/>
            <a:ext cx="624977" cy="926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9EFA63DE-5693-5567-085D-0032128B22B8}"/>
              </a:ext>
            </a:extLst>
          </p:cNvPr>
          <p:cNvSpPr/>
          <p:nvPr/>
        </p:nvSpPr>
        <p:spPr>
          <a:xfrm>
            <a:off x="8142528" y="4976293"/>
            <a:ext cx="190657" cy="96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169F189-B174-0C55-9DF9-9B9B4797E167}"/>
              </a:ext>
            </a:extLst>
          </p:cNvPr>
          <p:cNvSpPr/>
          <p:nvPr/>
        </p:nvSpPr>
        <p:spPr>
          <a:xfrm>
            <a:off x="4676375" y="5453549"/>
            <a:ext cx="296338" cy="761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6DBC4406-02FE-D459-39DC-C714A6512011}"/>
              </a:ext>
            </a:extLst>
          </p:cNvPr>
          <p:cNvSpPr/>
          <p:nvPr/>
        </p:nvSpPr>
        <p:spPr>
          <a:xfrm>
            <a:off x="4647685" y="5182061"/>
            <a:ext cx="628394" cy="34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0E2FF744-74E6-666C-5D23-A5919A4E3CBA}"/>
              </a:ext>
            </a:extLst>
          </p:cNvPr>
          <p:cNvSpPr/>
          <p:nvPr/>
        </p:nvSpPr>
        <p:spPr>
          <a:xfrm>
            <a:off x="4655383" y="5687475"/>
            <a:ext cx="367904" cy="34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FE3346A7-0EA2-321E-C7ED-1E717CF0ED4B}"/>
              </a:ext>
            </a:extLst>
          </p:cNvPr>
          <p:cNvSpPr txBox="1"/>
          <p:nvPr/>
        </p:nvSpPr>
        <p:spPr>
          <a:xfrm>
            <a:off x="330077" y="3504589"/>
            <a:ext cx="1259238" cy="369332"/>
          </a:xfrm>
          <a:prstGeom prst="rect">
            <a:avLst/>
          </a:prstGeom>
          <a:solidFill>
            <a:schemeClr val="accent4">
              <a:lumMod val="60000"/>
              <a:lumOff val="40000"/>
            </a:schemeClr>
          </a:solidFill>
        </p:spPr>
        <p:txBody>
          <a:bodyPr wrap="square" rtlCol="0">
            <a:spAutoFit/>
          </a:bodyPr>
          <a:lstStyle/>
          <a:p>
            <a:r>
              <a:rPr kumimoji="1" lang="ja-JP" altLang="en-US"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 対応結果</a:t>
            </a:r>
          </a:p>
        </p:txBody>
      </p:sp>
      <p:sp>
        <p:nvSpPr>
          <p:cNvPr id="11" name="スライド番号プレースホルダー 6">
            <a:extLst>
              <a:ext uri="{FF2B5EF4-FFF2-40B4-BE49-F238E27FC236}">
                <a16:creationId xmlns:a16="http://schemas.microsoft.com/office/drawing/2014/main" id="{59411EE3-51F5-4941-3080-600C82B8AF68}"/>
              </a:ext>
            </a:extLst>
          </p:cNvPr>
          <p:cNvSpPr>
            <a:spLocks noGrp="1"/>
          </p:cNvSpPr>
          <p:nvPr>
            <p:ph type="sldNum" sz="quarter" idx="12"/>
          </p:nvPr>
        </p:nvSpPr>
        <p:spPr>
          <a:xfrm>
            <a:off x="6751072" y="6314616"/>
            <a:ext cx="2109561" cy="385413"/>
          </a:xfrm>
        </p:spPr>
        <p:txBody>
          <a:bodyPr/>
          <a:lstStyle/>
          <a:p>
            <a:fld id="{80EECDEB-6C16-4AC2-B50B-04DFA998217E}" type="slidenum">
              <a:rPr kumimoji="1" lang="ja-JP" altLang="en-US" smtClean="0"/>
              <a:t>9</a:t>
            </a:fld>
            <a:endParaRPr kumimoji="1" lang="ja-JP" altLang="en-US"/>
          </a:p>
        </p:txBody>
      </p:sp>
      <p:sp>
        <p:nvSpPr>
          <p:cNvPr id="25" name="楕円 24">
            <a:extLst>
              <a:ext uri="{FF2B5EF4-FFF2-40B4-BE49-F238E27FC236}">
                <a16:creationId xmlns:a16="http://schemas.microsoft.com/office/drawing/2014/main" id="{B0D7CB01-2C33-23D5-9557-83FADADEE4A7}"/>
              </a:ext>
            </a:extLst>
          </p:cNvPr>
          <p:cNvSpPr/>
          <p:nvPr/>
        </p:nvSpPr>
        <p:spPr>
          <a:xfrm>
            <a:off x="384366" y="4063695"/>
            <a:ext cx="624977" cy="549996"/>
          </a:xfrm>
          <a:prstGeom prst="ellipse">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1" name="図 20">
            <a:extLst>
              <a:ext uri="{FF2B5EF4-FFF2-40B4-BE49-F238E27FC236}">
                <a16:creationId xmlns:a16="http://schemas.microsoft.com/office/drawing/2014/main" id="{0F4471A1-48E1-9164-A737-8D3B65CC5277}"/>
              </a:ext>
            </a:extLst>
          </p:cNvPr>
          <p:cNvPicPr>
            <a:picLocks noChangeAspect="1"/>
          </p:cNvPicPr>
          <p:nvPr/>
        </p:nvPicPr>
        <p:blipFill>
          <a:blip r:embed="rId3"/>
          <a:stretch>
            <a:fillRect/>
          </a:stretch>
        </p:blipFill>
        <p:spPr>
          <a:xfrm>
            <a:off x="258033" y="3949943"/>
            <a:ext cx="3942262" cy="2149140"/>
          </a:xfrm>
          <a:prstGeom prst="rect">
            <a:avLst/>
          </a:prstGeom>
        </p:spPr>
      </p:pic>
      <p:sp>
        <p:nvSpPr>
          <p:cNvPr id="26" name="楕円 25">
            <a:extLst>
              <a:ext uri="{FF2B5EF4-FFF2-40B4-BE49-F238E27FC236}">
                <a16:creationId xmlns:a16="http://schemas.microsoft.com/office/drawing/2014/main" id="{FCDFD56B-C9F3-D8A3-A011-65519C926C0B}"/>
              </a:ext>
            </a:extLst>
          </p:cNvPr>
          <p:cNvSpPr/>
          <p:nvPr/>
        </p:nvSpPr>
        <p:spPr>
          <a:xfrm>
            <a:off x="384366" y="4132445"/>
            <a:ext cx="491934" cy="382405"/>
          </a:xfrm>
          <a:prstGeom prst="ellipse">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1" name="図 30">
            <a:extLst>
              <a:ext uri="{FF2B5EF4-FFF2-40B4-BE49-F238E27FC236}">
                <a16:creationId xmlns:a16="http://schemas.microsoft.com/office/drawing/2014/main" id="{24CDD7E4-32A8-5F1D-0571-155B420C3232}"/>
              </a:ext>
            </a:extLst>
          </p:cNvPr>
          <p:cNvPicPr>
            <a:picLocks noChangeAspect="1"/>
          </p:cNvPicPr>
          <p:nvPr/>
        </p:nvPicPr>
        <p:blipFill>
          <a:blip r:embed="rId4"/>
          <a:stretch>
            <a:fillRect/>
          </a:stretch>
        </p:blipFill>
        <p:spPr>
          <a:xfrm>
            <a:off x="4087044" y="3750353"/>
            <a:ext cx="4709796" cy="2446770"/>
          </a:xfrm>
          <a:prstGeom prst="rect">
            <a:avLst/>
          </a:prstGeom>
        </p:spPr>
      </p:pic>
      <p:sp>
        <p:nvSpPr>
          <p:cNvPr id="33" name="楕円 32">
            <a:extLst>
              <a:ext uri="{FF2B5EF4-FFF2-40B4-BE49-F238E27FC236}">
                <a16:creationId xmlns:a16="http://schemas.microsoft.com/office/drawing/2014/main" id="{EDF6729A-6023-5675-C2D1-7993210D4D6B}"/>
              </a:ext>
            </a:extLst>
          </p:cNvPr>
          <p:cNvSpPr/>
          <p:nvPr/>
        </p:nvSpPr>
        <p:spPr>
          <a:xfrm>
            <a:off x="5467351" y="4132445"/>
            <a:ext cx="420634" cy="382405"/>
          </a:xfrm>
          <a:prstGeom prst="ellipse">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吹き出し: 四角形 34">
            <a:extLst>
              <a:ext uri="{FF2B5EF4-FFF2-40B4-BE49-F238E27FC236}">
                <a16:creationId xmlns:a16="http://schemas.microsoft.com/office/drawing/2014/main" id="{BE56C466-8889-28C6-C26C-82E44A1BD712}"/>
              </a:ext>
            </a:extLst>
          </p:cNvPr>
          <p:cNvSpPr/>
          <p:nvPr/>
        </p:nvSpPr>
        <p:spPr>
          <a:xfrm>
            <a:off x="2109000" y="4470294"/>
            <a:ext cx="1561172" cy="700350"/>
          </a:xfrm>
          <a:prstGeom prst="wedgeRectCallout">
            <a:avLst>
              <a:gd name="adj1" fmla="val -133238"/>
              <a:gd name="adj2" fmla="val -58917"/>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フローチャート: 代替処理 36">
            <a:extLst>
              <a:ext uri="{FF2B5EF4-FFF2-40B4-BE49-F238E27FC236}">
                <a16:creationId xmlns:a16="http://schemas.microsoft.com/office/drawing/2014/main" id="{E5455DB1-9212-ECE6-8976-F3143D89FBE0}"/>
              </a:ext>
            </a:extLst>
          </p:cNvPr>
          <p:cNvSpPr/>
          <p:nvPr/>
        </p:nvSpPr>
        <p:spPr>
          <a:xfrm>
            <a:off x="2318657" y="4613691"/>
            <a:ext cx="1156318" cy="459042"/>
          </a:xfrm>
          <a:prstGeom prst="flowChartAlternateProcess">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必須</a:t>
            </a:r>
          </a:p>
        </p:txBody>
      </p:sp>
      <p:sp>
        <p:nvSpPr>
          <p:cNvPr id="39" name="フローチャート: 代替処理 38">
            <a:extLst>
              <a:ext uri="{FF2B5EF4-FFF2-40B4-BE49-F238E27FC236}">
                <a16:creationId xmlns:a16="http://schemas.microsoft.com/office/drawing/2014/main" id="{99607C1F-DC47-22FC-5E36-949F0E345226}"/>
              </a:ext>
            </a:extLst>
          </p:cNvPr>
          <p:cNvSpPr/>
          <p:nvPr/>
        </p:nvSpPr>
        <p:spPr>
          <a:xfrm>
            <a:off x="7164965" y="4600768"/>
            <a:ext cx="1168220" cy="375525"/>
          </a:xfrm>
          <a:prstGeom prst="flowChartAlternateProcess">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extrusionClr>
                <a:schemeClr val="tx1"/>
              </a:extrusionClr>
            </a:sp3d>
          </a:bodyPr>
          <a:lstStyle/>
          <a:p>
            <a:pPr algn="ctr"/>
            <a:r>
              <a:rPr kumimoji="1" lang="ja-JP" altLang="en-US" dirty="0">
                <a:solidFill>
                  <a:schemeClr val="tx1"/>
                </a:solidFill>
                <a:effectLst>
                  <a:outerShdw blurRad="25400" dist="50800" dir="5400000" algn="ctr" rotWithShape="0">
                    <a:srgbClr val="000000">
                      <a:alpha val="43137"/>
                    </a:srgbClr>
                  </a:outerShdw>
                </a:effectLst>
              </a:rPr>
              <a:t>任意</a:t>
            </a:r>
          </a:p>
        </p:txBody>
      </p:sp>
      <p:pic>
        <p:nvPicPr>
          <p:cNvPr id="41" name="図 40">
            <a:extLst>
              <a:ext uri="{FF2B5EF4-FFF2-40B4-BE49-F238E27FC236}">
                <a16:creationId xmlns:a16="http://schemas.microsoft.com/office/drawing/2014/main" id="{C3BBD97D-76AA-4B59-9FDD-E7BD87664B45}"/>
              </a:ext>
            </a:extLst>
          </p:cNvPr>
          <p:cNvPicPr>
            <a:picLocks noChangeAspect="1"/>
          </p:cNvPicPr>
          <p:nvPr/>
        </p:nvPicPr>
        <p:blipFill>
          <a:blip r:embed="rId5"/>
          <a:stretch>
            <a:fillRect/>
          </a:stretch>
        </p:blipFill>
        <p:spPr>
          <a:xfrm>
            <a:off x="5602041" y="4365967"/>
            <a:ext cx="2999492" cy="810838"/>
          </a:xfrm>
          <a:prstGeom prst="rect">
            <a:avLst/>
          </a:prstGeom>
        </p:spPr>
      </p:pic>
    </p:spTree>
    <p:extLst>
      <p:ext uri="{BB962C8B-B14F-4D97-AF65-F5344CB8AC3E}">
        <p14:creationId xmlns:p14="http://schemas.microsoft.com/office/powerpoint/2010/main" val="3376224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6F3AE-9A51-E68D-B2E7-D30587C077DD}"/>
            </a:ext>
          </a:extLst>
        </p:cNvPr>
        <p:cNvGrpSpPr/>
        <p:nvPr/>
      </p:nvGrpSpPr>
      <p:grpSpPr>
        <a:xfrm>
          <a:off x="0" y="0"/>
          <a:ext cx="0" cy="0"/>
          <a:chOff x="0" y="0"/>
          <a:chExt cx="0" cy="0"/>
        </a:xfrm>
      </p:grpSpPr>
      <p:sp>
        <p:nvSpPr>
          <p:cNvPr id="14" name="タイトル 1">
            <a:extLst>
              <a:ext uri="{FF2B5EF4-FFF2-40B4-BE49-F238E27FC236}">
                <a16:creationId xmlns:a16="http://schemas.microsoft.com/office/drawing/2014/main" id="{AA706458-D565-E3E5-8F52-A00063BF0725}"/>
              </a:ext>
            </a:extLst>
          </p:cNvPr>
          <p:cNvSpPr txBox="1">
            <a:spLocks/>
          </p:cNvSpPr>
          <p:nvPr/>
        </p:nvSpPr>
        <p:spPr>
          <a:xfrm>
            <a:off x="273014" y="338017"/>
            <a:ext cx="6448590" cy="5899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000" dirty="0">
                <a:ln w="22225">
                  <a:noFill/>
                  <a:prstDash val="solid"/>
                </a:ln>
                <a:latin typeface="Meiryo UI" panose="020B0604030504040204" pitchFamily="50" charset="-128"/>
                <a:ea typeface="Meiryo UI" panose="020B0604030504040204" pitchFamily="50" charset="-128"/>
              </a:rPr>
              <a:t>「お客様の声」に基づく改善・対応事例</a:t>
            </a:r>
          </a:p>
        </p:txBody>
      </p:sp>
      <p:sp>
        <p:nvSpPr>
          <p:cNvPr id="2" name="コンテンツ プレースホルダー 4">
            <a:extLst>
              <a:ext uri="{FF2B5EF4-FFF2-40B4-BE49-F238E27FC236}">
                <a16:creationId xmlns:a16="http://schemas.microsoft.com/office/drawing/2014/main" id="{D54DBBFA-01AD-8069-16E5-7EB8BA2DE30B}"/>
              </a:ext>
            </a:extLst>
          </p:cNvPr>
          <p:cNvSpPr txBox="1">
            <a:spLocks/>
          </p:cNvSpPr>
          <p:nvPr/>
        </p:nvSpPr>
        <p:spPr>
          <a:xfrm>
            <a:off x="226426" y="1721705"/>
            <a:ext cx="4111658" cy="1866226"/>
          </a:xfrm>
          <a:prstGeom prst="rect">
            <a:avLst/>
          </a:prstGeom>
          <a:ln>
            <a:solidFill>
              <a:schemeClr val="accent1"/>
            </a:solidFill>
            <a:prstDash val="dashDot"/>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50000"/>
              </a:lnSpc>
              <a:spcBef>
                <a:spcPts val="0"/>
              </a:spcBef>
            </a:pPr>
            <a:r>
              <a:rPr lang="ja-JP" altLang="en-US" sz="1400" dirty="0">
                <a:latin typeface="Meiryo UI" panose="020B0604030504040204" pitchFamily="50" charset="-128"/>
                <a:ea typeface="Meiryo UI" panose="020B0604030504040204" pitchFamily="50" charset="-128"/>
              </a:rPr>
              <a:t>業務災害補償保険の保険金請求について、先にご契約者様が受傷者に補償金をお支払い、受領書を取り付けて保険会社に請求するケースにおいて、会社の経費を一時的とは言え支払いをするのにお支払い保険金（補償金）のご案内書面はないのでしょうか。</a:t>
            </a:r>
          </a:p>
        </p:txBody>
      </p:sp>
      <p:sp>
        <p:nvSpPr>
          <p:cNvPr id="3" name="テキスト ボックス 2">
            <a:extLst>
              <a:ext uri="{FF2B5EF4-FFF2-40B4-BE49-F238E27FC236}">
                <a16:creationId xmlns:a16="http://schemas.microsoft.com/office/drawing/2014/main" id="{2AD1C67C-2998-F5E2-888E-1C6A9C62D9B8}"/>
              </a:ext>
            </a:extLst>
          </p:cNvPr>
          <p:cNvSpPr txBox="1"/>
          <p:nvPr/>
        </p:nvSpPr>
        <p:spPr>
          <a:xfrm>
            <a:off x="226426" y="1231982"/>
            <a:ext cx="2270968" cy="415498"/>
          </a:xfrm>
          <a:prstGeom prst="rect">
            <a:avLst/>
          </a:prstGeom>
          <a:solidFill>
            <a:schemeClr val="accent1">
              <a:lumMod val="60000"/>
              <a:lumOff val="40000"/>
            </a:schemeClr>
          </a:solidFill>
        </p:spPr>
        <p:txBody>
          <a:bodyPr wrap="square" rtlCol="0">
            <a:spAutoFit/>
          </a:bodyPr>
          <a:lstStyle/>
          <a:p>
            <a:r>
              <a:rPr kumimoji="1" lang="ja-JP" altLang="en-US" sz="21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総合営業の事例②</a:t>
            </a:r>
          </a:p>
        </p:txBody>
      </p:sp>
      <p:sp>
        <p:nvSpPr>
          <p:cNvPr id="4" name="コンテンツ プレースホルダー 4">
            <a:extLst>
              <a:ext uri="{FF2B5EF4-FFF2-40B4-BE49-F238E27FC236}">
                <a16:creationId xmlns:a16="http://schemas.microsoft.com/office/drawing/2014/main" id="{7826DA96-2F6B-5060-8FB7-084ADA6CAD83}"/>
              </a:ext>
            </a:extLst>
          </p:cNvPr>
          <p:cNvSpPr txBox="1">
            <a:spLocks/>
          </p:cNvSpPr>
          <p:nvPr/>
        </p:nvSpPr>
        <p:spPr>
          <a:xfrm>
            <a:off x="226426" y="4132445"/>
            <a:ext cx="4148008" cy="2182171"/>
          </a:xfrm>
          <a:prstGeom prst="rect">
            <a:avLst/>
          </a:prstGeom>
          <a:ln>
            <a:solidFill>
              <a:schemeClr val="accent1"/>
            </a:solidFill>
            <a:prstDash val="dashDot"/>
          </a:ln>
        </p:spPr>
        <p:txBody>
          <a:bodyPr vert="horz" lIns="68580" tIns="34290" rIns="68580" bIns="34290" rtlCol="0" anchor="ctr">
            <a:noAutofit/>
          </a:bodyPr>
          <a:lst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kumimoji="1" sz="20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18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9pPr>
          </a:lstStyle>
          <a:p>
            <a:pPr marL="0" indent="0">
              <a:lnSpc>
                <a:spcPct val="150000"/>
              </a:lnSpc>
              <a:spcBef>
                <a:spcPts val="600"/>
              </a:spcBef>
              <a:buNone/>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原因</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保険金（補償金）のご案内がメールと口頭での案内に留まっており、書面提示ができなかったため。（保険会社確認もそのような書面はないとの回答だった）</a:t>
            </a:r>
            <a:endParaRPr lang="en-US" altLang="ja-JP" sz="1400" dirty="0">
              <a:latin typeface="Meiryo UI" panose="020B0604030504040204" pitchFamily="50" charset="-128"/>
              <a:ea typeface="Meiryo UI" panose="020B0604030504040204" pitchFamily="50" charset="-128"/>
            </a:endParaRPr>
          </a:p>
          <a:p>
            <a:pPr marL="0" indent="0">
              <a:lnSpc>
                <a:spcPct val="150000"/>
              </a:lnSpc>
              <a:spcBef>
                <a:spcPts val="600"/>
              </a:spcBef>
              <a:buNone/>
            </a:pPr>
            <a:r>
              <a:rPr lang="en-US" altLang="ja-JP" sz="14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改善</a:t>
            </a:r>
            <a:r>
              <a:rPr lang="en-US" altLang="ja-JP" sz="14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お支払い保険金のご案内書面を作成し、ご契約者様へ案内することとした。</a:t>
            </a:r>
            <a:endParaRPr lang="en-US" altLang="ja-JP" sz="1400" b="1"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2EA9D1C3-3AB4-E8EB-57C3-4FA67CA6D6F5}"/>
              </a:ext>
            </a:extLst>
          </p:cNvPr>
          <p:cNvSpPr txBox="1"/>
          <p:nvPr/>
        </p:nvSpPr>
        <p:spPr>
          <a:xfrm>
            <a:off x="226426" y="3727269"/>
            <a:ext cx="1043763" cy="369332"/>
          </a:xfrm>
          <a:prstGeom prst="rect">
            <a:avLst/>
          </a:prstGeom>
          <a:solidFill>
            <a:schemeClr val="accent1">
              <a:lumMod val="20000"/>
              <a:lumOff val="80000"/>
            </a:schemeClr>
          </a:solidFill>
        </p:spPr>
        <p:txBody>
          <a:bodyPr wrap="square" rtlCol="0">
            <a:spAutoFit/>
          </a:bodyPr>
          <a:lstStyle/>
          <a:p>
            <a:r>
              <a:rPr kumimoji="1" lang="ja-JP" altLang="en-US"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改 善 策</a:t>
            </a:r>
          </a:p>
        </p:txBody>
      </p:sp>
      <p:sp>
        <p:nvSpPr>
          <p:cNvPr id="6" name="コンテンツ プレースホルダー 4">
            <a:extLst>
              <a:ext uri="{FF2B5EF4-FFF2-40B4-BE49-F238E27FC236}">
                <a16:creationId xmlns:a16="http://schemas.microsoft.com/office/drawing/2014/main" id="{0014101D-9AD1-F13F-D913-A163AA1A06E9}"/>
              </a:ext>
            </a:extLst>
          </p:cNvPr>
          <p:cNvSpPr txBox="1">
            <a:spLocks/>
          </p:cNvSpPr>
          <p:nvPr/>
        </p:nvSpPr>
        <p:spPr>
          <a:xfrm>
            <a:off x="2730444" y="1212726"/>
            <a:ext cx="1301866" cy="436837"/>
          </a:xfrm>
          <a:prstGeom prst="rect">
            <a:avLst/>
          </a:prstGeom>
        </p:spPr>
        <p:txBody>
          <a:bodyPr vert="horz" lIns="68580" tIns="34290" rIns="68580" bIns="34290" rtlCol="0" anchor="ctr">
            <a:noAutofit/>
          </a:bodyPr>
          <a:lst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kumimoji="1" sz="20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18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9pPr>
          </a:lstStyle>
          <a:p>
            <a:pPr marL="0" indent="0">
              <a:lnSpc>
                <a:spcPct val="100000"/>
              </a:lnSpc>
              <a:spcBef>
                <a:spcPts val="0"/>
              </a:spcBef>
              <a:buNone/>
            </a:pPr>
            <a:r>
              <a:rPr lang="ja-JP" altLang="en-US" sz="2100" dirty="0">
                <a:latin typeface="Meiryo UI" panose="020B0604030504040204" pitchFamily="50" charset="-128"/>
                <a:ea typeface="Meiryo UI" panose="020B0604030504040204" pitchFamily="50" charset="-128"/>
              </a:rPr>
              <a:t>＜苦情＞</a:t>
            </a:r>
          </a:p>
        </p:txBody>
      </p:sp>
      <p:sp>
        <p:nvSpPr>
          <p:cNvPr id="7" name="正方形/長方形 6">
            <a:extLst>
              <a:ext uri="{FF2B5EF4-FFF2-40B4-BE49-F238E27FC236}">
                <a16:creationId xmlns:a16="http://schemas.microsoft.com/office/drawing/2014/main" id="{323D7731-B125-0722-5442-B234D01B0F4F}"/>
              </a:ext>
            </a:extLst>
          </p:cNvPr>
          <p:cNvSpPr/>
          <p:nvPr/>
        </p:nvSpPr>
        <p:spPr>
          <a:xfrm>
            <a:off x="7040249" y="3830307"/>
            <a:ext cx="698681" cy="118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1C214CCE-9683-7D54-E09C-C4AE8C6B8EB2}"/>
              </a:ext>
            </a:extLst>
          </p:cNvPr>
          <p:cNvSpPr/>
          <p:nvPr/>
        </p:nvSpPr>
        <p:spPr>
          <a:xfrm>
            <a:off x="6892315" y="4132445"/>
            <a:ext cx="1077298" cy="1346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95E4E9EE-E91F-40E5-0290-28317C33EC3A}"/>
              </a:ext>
            </a:extLst>
          </p:cNvPr>
          <p:cNvSpPr/>
          <p:nvPr/>
        </p:nvSpPr>
        <p:spPr>
          <a:xfrm>
            <a:off x="8142528" y="4884671"/>
            <a:ext cx="624977" cy="926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A6662D8C-F06B-2F6C-83B3-47DA796E802F}"/>
              </a:ext>
            </a:extLst>
          </p:cNvPr>
          <p:cNvSpPr/>
          <p:nvPr/>
        </p:nvSpPr>
        <p:spPr>
          <a:xfrm>
            <a:off x="8142528" y="4976293"/>
            <a:ext cx="190657" cy="96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7E759F8E-2630-452D-0F2E-473D010886E4}"/>
              </a:ext>
            </a:extLst>
          </p:cNvPr>
          <p:cNvSpPr/>
          <p:nvPr/>
        </p:nvSpPr>
        <p:spPr>
          <a:xfrm>
            <a:off x="4676375" y="5453549"/>
            <a:ext cx="296338" cy="761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A940654E-83D6-C093-D077-0771E8C35E4C}"/>
              </a:ext>
            </a:extLst>
          </p:cNvPr>
          <p:cNvSpPr/>
          <p:nvPr/>
        </p:nvSpPr>
        <p:spPr>
          <a:xfrm>
            <a:off x="4647685" y="5182061"/>
            <a:ext cx="628394" cy="34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63BF8B9A-4884-A53C-16B1-CD7A28A69DCF}"/>
              </a:ext>
            </a:extLst>
          </p:cNvPr>
          <p:cNvSpPr/>
          <p:nvPr/>
        </p:nvSpPr>
        <p:spPr>
          <a:xfrm>
            <a:off x="4655383" y="5687475"/>
            <a:ext cx="367904" cy="34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11016D5D-B65F-CD7C-1A0A-60575B327614}"/>
              </a:ext>
            </a:extLst>
          </p:cNvPr>
          <p:cNvSpPr txBox="1"/>
          <p:nvPr/>
        </p:nvSpPr>
        <p:spPr>
          <a:xfrm>
            <a:off x="6161314" y="1030673"/>
            <a:ext cx="1214846" cy="353943"/>
          </a:xfrm>
          <a:prstGeom prst="rect">
            <a:avLst/>
          </a:prstGeom>
          <a:solidFill>
            <a:schemeClr val="accent4">
              <a:lumMod val="60000"/>
              <a:lumOff val="40000"/>
            </a:schemeClr>
          </a:solidFill>
        </p:spPr>
        <p:txBody>
          <a:bodyPr wrap="square" rtlCol="0">
            <a:spAutoFit/>
          </a:bodyPr>
          <a:lstStyle/>
          <a:p>
            <a:r>
              <a:rPr kumimoji="1" lang="ja-JP" altLang="en-US" sz="17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 対応結果</a:t>
            </a:r>
          </a:p>
        </p:txBody>
      </p:sp>
      <p:sp>
        <p:nvSpPr>
          <p:cNvPr id="11" name="スライド番号プレースホルダー 6">
            <a:extLst>
              <a:ext uri="{FF2B5EF4-FFF2-40B4-BE49-F238E27FC236}">
                <a16:creationId xmlns:a16="http://schemas.microsoft.com/office/drawing/2014/main" id="{EA29112E-BF61-4A8C-77F0-F9789DE6FB9B}"/>
              </a:ext>
            </a:extLst>
          </p:cNvPr>
          <p:cNvSpPr>
            <a:spLocks noGrp="1"/>
          </p:cNvSpPr>
          <p:nvPr>
            <p:ph type="sldNum" sz="quarter" idx="12"/>
          </p:nvPr>
        </p:nvSpPr>
        <p:spPr>
          <a:xfrm>
            <a:off x="6751072" y="6314616"/>
            <a:ext cx="2109561" cy="385413"/>
          </a:xfrm>
        </p:spPr>
        <p:txBody>
          <a:bodyPr/>
          <a:lstStyle/>
          <a:p>
            <a:fld id="{80EECDEB-6C16-4AC2-B50B-04DFA998217E}" type="slidenum">
              <a:rPr kumimoji="1" lang="ja-JP" altLang="en-US" smtClean="0"/>
              <a:t>10</a:t>
            </a:fld>
            <a:endParaRPr kumimoji="1" lang="ja-JP" altLang="en-US"/>
          </a:p>
        </p:txBody>
      </p:sp>
      <p:pic>
        <p:nvPicPr>
          <p:cNvPr id="17" name="図 16">
            <a:extLst>
              <a:ext uri="{FF2B5EF4-FFF2-40B4-BE49-F238E27FC236}">
                <a16:creationId xmlns:a16="http://schemas.microsoft.com/office/drawing/2014/main" id="{BF36FEF1-F101-5A3A-BC52-662CEC8A5E7B}"/>
              </a:ext>
            </a:extLst>
          </p:cNvPr>
          <p:cNvPicPr>
            <a:picLocks noChangeAspect="1"/>
          </p:cNvPicPr>
          <p:nvPr/>
        </p:nvPicPr>
        <p:blipFill>
          <a:blip r:embed="rId3"/>
          <a:stretch>
            <a:fillRect/>
          </a:stretch>
        </p:blipFill>
        <p:spPr>
          <a:xfrm>
            <a:off x="4477859" y="1413349"/>
            <a:ext cx="4473109" cy="4901267"/>
          </a:xfrm>
          <a:prstGeom prst="rect">
            <a:avLst/>
          </a:prstGeom>
          <a:effectLst/>
          <a:scene3d>
            <a:camera prst="orthographicFront"/>
            <a:lightRig rig="threePt" dir="t"/>
          </a:scene3d>
          <a:sp3d contourW="19050"/>
        </p:spPr>
      </p:pic>
    </p:spTree>
    <p:extLst>
      <p:ext uri="{BB962C8B-B14F-4D97-AF65-F5344CB8AC3E}">
        <p14:creationId xmlns:p14="http://schemas.microsoft.com/office/powerpoint/2010/main" val="2567100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2D983-A554-36C7-826F-B44134522620}"/>
            </a:ext>
          </a:extLst>
        </p:cNvPr>
        <p:cNvGrpSpPr/>
        <p:nvPr/>
      </p:nvGrpSpPr>
      <p:grpSpPr>
        <a:xfrm>
          <a:off x="0" y="0"/>
          <a:ext cx="0" cy="0"/>
          <a:chOff x="0" y="0"/>
          <a:chExt cx="0" cy="0"/>
        </a:xfrm>
      </p:grpSpPr>
      <p:sp>
        <p:nvSpPr>
          <p:cNvPr id="14" name="タイトル 1">
            <a:extLst>
              <a:ext uri="{FF2B5EF4-FFF2-40B4-BE49-F238E27FC236}">
                <a16:creationId xmlns:a16="http://schemas.microsoft.com/office/drawing/2014/main" id="{68765826-2DB5-9D69-0F43-D598AED70D31}"/>
              </a:ext>
            </a:extLst>
          </p:cNvPr>
          <p:cNvSpPr txBox="1">
            <a:spLocks/>
          </p:cNvSpPr>
          <p:nvPr/>
        </p:nvSpPr>
        <p:spPr>
          <a:xfrm>
            <a:off x="273014" y="338017"/>
            <a:ext cx="6448590" cy="5899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000" dirty="0">
                <a:ln w="22225">
                  <a:noFill/>
                  <a:prstDash val="solid"/>
                </a:ln>
                <a:latin typeface="Meiryo UI" panose="020B0604030504040204" pitchFamily="50" charset="-128"/>
                <a:ea typeface="Meiryo UI" panose="020B0604030504040204" pitchFamily="50" charset="-128"/>
              </a:rPr>
              <a:t>「お客様の声」に基づく改善・対応事例</a:t>
            </a:r>
          </a:p>
        </p:txBody>
      </p:sp>
      <p:sp>
        <p:nvSpPr>
          <p:cNvPr id="2" name="コンテンツ プレースホルダー 4">
            <a:extLst>
              <a:ext uri="{FF2B5EF4-FFF2-40B4-BE49-F238E27FC236}">
                <a16:creationId xmlns:a16="http://schemas.microsoft.com/office/drawing/2014/main" id="{C702E50C-6A0A-A358-227B-66E32C68E427}"/>
              </a:ext>
            </a:extLst>
          </p:cNvPr>
          <p:cNvSpPr txBox="1">
            <a:spLocks/>
          </p:cNvSpPr>
          <p:nvPr/>
        </p:nvSpPr>
        <p:spPr>
          <a:xfrm>
            <a:off x="226426" y="1666736"/>
            <a:ext cx="4111658" cy="1929904"/>
          </a:xfrm>
          <a:prstGeom prst="rect">
            <a:avLst/>
          </a:prstGeom>
          <a:ln>
            <a:solidFill>
              <a:schemeClr val="accent1"/>
            </a:solidFill>
            <a:prstDash val="dashDot"/>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50000"/>
              </a:lnSpc>
              <a:spcBef>
                <a:spcPts val="0"/>
              </a:spcBef>
            </a:pPr>
            <a:r>
              <a:rPr lang="ja-JP" altLang="en-US" sz="1400" dirty="0">
                <a:latin typeface="Meiryo UI" panose="020B0604030504040204" pitchFamily="50" charset="-128"/>
                <a:ea typeface="Meiryo UI" panose="020B0604030504040204" pitchFamily="50" charset="-128"/>
              </a:rPr>
              <a:t>医療保険の保険金請求書類の中の同意書について、お客様より記載内容がわかりにくく、医療機関に記載してもらうものだと思った。同意書は保険会社書式であり、記入前の注意事項で朱記されているが、不慣れなお客様にとっては理解しにくかった。</a:t>
            </a:r>
          </a:p>
        </p:txBody>
      </p:sp>
      <p:sp>
        <p:nvSpPr>
          <p:cNvPr id="3" name="テキスト ボックス 2">
            <a:extLst>
              <a:ext uri="{FF2B5EF4-FFF2-40B4-BE49-F238E27FC236}">
                <a16:creationId xmlns:a16="http://schemas.microsoft.com/office/drawing/2014/main" id="{98D603BD-340E-FD3B-1A3D-F6078AB690ED}"/>
              </a:ext>
            </a:extLst>
          </p:cNvPr>
          <p:cNvSpPr txBox="1"/>
          <p:nvPr/>
        </p:nvSpPr>
        <p:spPr>
          <a:xfrm>
            <a:off x="226426" y="1231982"/>
            <a:ext cx="2504018" cy="415498"/>
          </a:xfrm>
          <a:prstGeom prst="rect">
            <a:avLst/>
          </a:prstGeom>
          <a:solidFill>
            <a:schemeClr val="accent1">
              <a:lumMod val="60000"/>
              <a:lumOff val="40000"/>
            </a:schemeClr>
          </a:solidFill>
        </p:spPr>
        <p:txBody>
          <a:bodyPr wrap="square" rtlCol="0">
            <a:spAutoFit/>
          </a:bodyPr>
          <a:lstStyle/>
          <a:p>
            <a:r>
              <a:rPr kumimoji="1" lang="ja-JP" altLang="en-US" sz="21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事故サポートの事例</a:t>
            </a:r>
          </a:p>
        </p:txBody>
      </p:sp>
      <p:sp>
        <p:nvSpPr>
          <p:cNvPr id="4" name="コンテンツ プレースホルダー 4">
            <a:extLst>
              <a:ext uri="{FF2B5EF4-FFF2-40B4-BE49-F238E27FC236}">
                <a16:creationId xmlns:a16="http://schemas.microsoft.com/office/drawing/2014/main" id="{87B587BF-D343-CC4A-5C0C-4843414EE97B}"/>
              </a:ext>
            </a:extLst>
          </p:cNvPr>
          <p:cNvSpPr txBox="1">
            <a:spLocks/>
          </p:cNvSpPr>
          <p:nvPr/>
        </p:nvSpPr>
        <p:spPr>
          <a:xfrm>
            <a:off x="226425" y="4000318"/>
            <a:ext cx="4157641" cy="2314298"/>
          </a:xfrm>
          <a:prstGeom prst="rect">
            <a:avLst/>
          </a:prstGeom>
          <a:ln>
            <a:solidFill>
              <a:schemeClr val="accent1"/>
            </a:solidFill>
            <a:prstDash val="dashDot"/>
          </a:ln>
        </p:spPr>
        <p:txBody>
          <a:bodyPr vert="horz" lIns="68580" tIns="34290" rIns="68580" bIns="34290" rtlCol="0" anchor="ctr">
            <a:noAutofit/>
          </a:bodyPr>
          <a:lst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kumimoji="1" sz="20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18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9pPr>
          </a:lstStyle>
          <a:p>
            <a:pPr marL="0" indent="0">
              <a:lnSpc>
                <a:spcPct val="150000"/>
              </a:lnSpc>
              <a:spcBef>
                <a:spcPts val="600"/>
              </a:spcBef>
              <a:buNone/>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原因</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同意書の記載方法は、不慣れ（初めて）な保険請求するお客様にとっては分かりにくい。</a:t>
            </a:r>
            <a:endParaRPr lang="en-US" altLang="ja-JP" sz="1400" dirty="0">
              <a:latin typeface="Meiryo UI" panose="020B0604030504040204" pitchFamily="50" charset="-128"/>
              <a:ea typeface="Meiryo UI" panose="020B0604030504040204" pitchFamily="50" charset="-128"/>
            </a:endParaRPr>
          </a:p>
          <a:p>
            <a:pPr marL="0" indent="0">
              <a:lnSpc>
                <a:spcPct val="150000"/>
              </a:lnSpc>
              <a:spcBef>
                <a:spcPts val="600"/>
              </a:spcBef>
              <a:buNone/>
            </a:pPr>
            <a:r>
              <a:rPr lang="ja-JP" altLang="en-US" sz="1400" b="1" dirty="0">
                <a:latin typeface="Meiryo UI" panose="020B0604030504040204" pitchFamily="50" charset="-128"/>
                <a:ea typeface="Meiryo UI" panose="020B0604030504040204" pitchFamily="50" charset="-128"/>
              </a:rPr>
              <a:t>「改善」保険金請求書類（同意書含む）の送付状に「同意書はご自身でご記入いただく書類となります」と黄色ハイライト追記することとした。</a:t>
            </a:r>
            <a:endParaRPr lang="en-US" altLang="ja-JP" sz="1400" b="1"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D457D6B9-65D8-E1D3-E7B6-322B79AB024B}"/>
              </a:ext>
            </a:extLst>
          </p:cNvPr>
          <p:cNvSpPr txBox="1"/>
          <p:nvPr/>
        </p:nvSpPr>
        <p:spPr>
          <a:xfrm>
            <a:off x="226426" y="3613813"/>
            <a:ext cx="1099379" cy="369332"/>
          </a:xfrm>
          <a:prstGeom prst="rect">
            <a:avLst/>
          </a:prstGeom>
          <a:solidFill>
            <a:schemeClr val="accent1">
              <a:lumMod val="20000"/>
              <a:lumOff val="80000"/>
            </a:schemeClr>
          </a:solidFill>
        </p:spPr>
        <p:txBody>
          <a:bodyPr wrap="square" rtlCol="0">
            <a:spAutoFit/>
          </a:bodyPr>
          <a:lstStyle/>
          <a:p>
            <a:r>
              <a:rPr kumimoji="1" lang="ja-JP" altLang="en-US"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改 善 策</a:t>
            </a:r>
          </a:p>
        </p:txBody>
      </p:sp>
      <p:sp>
        <p:nvSpPr>
          <p:cNvPr id="6" name="コンテンツ プレースホルダー 4">
            <a:extLst>
              <a:ext uri="{FF2B5EF4-FFF2-40B4-BE49-F238E27FC236}">
                <a16:creationId xmlns:a16="http://schemas.microsoft.com/office/drawing/2014/main" id="{1F460202-1F54-01DC-E176-89F42728741B}"/>
              </a:ext>
            </a:extLst>
          </p:cNvPr>
          <p:cNvSpPr txBox="1">
            <a:spLocks/>
          </p:cNvSpPr>
          <p:nvPr/>
        </p:nvSpPr>
        <p:spPr>
          <a:xfrm>
            <a:off x="2730444" y="1212726"/>
            <a:ext cx="1301866" cy="436837"/>
          </a:xfrm>
          <a:prstGeom prst="rect">
            <a:avLst/>
          </a:prstGeom>
        </p:spPr>
        <p:txBody>
          <a:bodyPr vert="horz" lIns="68580" tIns="34290" rIns="68580" bIns="34290" rtlCol="0" anchor="ctr">
            <a:noAutofit/>
          </a:bodyPr>
          <a:lst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kumimoji="1" sz="20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18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9pPr>
          </a:lstStyle>
          <a:p>
            <a:pPr marL="0" indent="0">
              <a:lnSpc>
                <a:spcPct val="100000"/>
              </a:lnSpc>
              <a:spcBef>
                <a:spcPts val="0"/>
              </a:spcBef>
              <a:buNone/>
            </a:pPr>
            <a:r>
              <a:rPr lang="ja-JP" altLang="en-US" sz="2100" dirty="0">
                <a:latin typeface="Meiryo UI" panose="020B0604030504040204" pitchFamily="50" charset="-128"/>
                <a:ea typeface="Meiryo UI" panose="020B0604030504040204" pitchFamily="50" charset="-128"/>
              </a:rPr>
              <a:t>＜苦情＞</a:t>
            </a:r>
          </a:p>
        </p:txBody>
      </p:sp>
      <p:sp>
        <p:nvSpPr>
          <p:cNvPr id="7" name="正方形/長方形 6">
            <a:extLst>
              <a:ext uri="{FF2B5EF4-FFF2-40B4-BE49-F238E27FC236}">
                <a16:creationId xmlns:a16="http://schemas.microsoft.com/office/drawing/2014/main" id="{E7D8DB46-8BA8-94C2-C34E-A6F6C09B65E6}"/>
              </a:ext>
            </a:extLst>
          </p:cNvPr>
          <p:cNvSpPr/>
          <p:nvPr/>
        </p:nvSpPr>
        <p:spPr>
          <a:xfrm>
            <a:off x="7040249" y="3830307"/>
            <a:ext cx="698681" cy="118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BCD0CF90-9C18-E3B3-37D6-96E8BE847D5F}"/>
              </a:ext>
            </a:extLst>
          </p:cNvPr>
          <p:cNvSpPr/>
          <p:nvPr/>
        </p:nvSpPr>
        <p:spPr>
          <a:xfrm>
            <a:off x="6892315" y="4132445"/>
            <a:ext cx="1077298" cy="1346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D010C030-D510-348A-D55B-E6F1F895697D}"/>
              </a:ext>
            </a:extLst>
          </p:cNvPr>
          <p:cNvSpPr/>
          <p:nvPr/>
        </p:nvSpPr>
        <p:spPr>
          <a:xfrm>
            <a:off x="8142528" y="4884671"/>
            <a:ext cx="624977" cy="926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4F32892A-2C01-7086-502D-4CCB650023C2}"/>
              </a:ext>
            </a:extLst>
          </p:cNvPr>
          <p:cNvSpPr/>
          <p:nvPr/>
        </p:nvSpPr>
        <p:spPr>
          <a:xfrm>
            <a:off x="8142528" y="4976293"/>
            <a:ext cx="190657" cy="96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86B9B027-95E5-0253-46B7-446EFE3F288B}"/>
              </a:ext>
            </a:extLst>
          </p:cNvPr>
          <p:cNvSpPr/>
          <p:nvPr/>
        </p:nvSpPr>
        <p:spPr>
          <a:xfrm>
            <a:off x="4676375" y="5453549"/>
            <a:ext cx="296338" cy="761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8DCEC14C-3EE8-F7C4-CAB7-05D3B6F50ACA}"/>
              </a:ext>
            </a:extLst>
          </p:cNvPr>
          <p:cNvSpPr/>
          <p:nvPr/>
        </p:nvSpPr>
        <p:spPr>
          <a:xfrm>
            <a:off x="4647685" y="5182061"/>
            <a:ext cx="628394" cy="34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81611FF0-312D-CD35-4747-B3D3EEFCDA67}"/>
              </a:ext>
            </a:extLst>
          </p:cNvPr>
          <p:cNvSpPr/>
          <p:nvPr/>
        </p:nvSpPr>
        <p:spPr>
          <a:xfrm>
            <a:off x="4655383" y="5687475"/>
            <a:ext cx="367904" cy="34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FBAC9B8-C1DB-BF38-54F3-9C13C1D971F7}"/>
              </a:ext>
            </a:extLst>
          </p:cNvPr>
          <p:cNvSpPr txBox="1"/>
          <p:nvPr/>
        </p:nvSpPr>
        <p:spPr>
          <a:xfrm>
            <a:off x="6104709" y="1044017"/>
            <a:ext cx="1120852" cy="369332"/>
          </a:xfrm>
          <a:prstGeom prst="rect">
            <a:avLst/>
          </a:prstGeom>
          <a:solidFill>
            <a:schemeClr val="accent4">
              <a:lumMod val="60000"/>
              <a:lumOff val="40000"/>
            </a:schemeClr>
          </a:solidFill>
        </p:spPr>
        <p:txBody>
          <a:bodyPr wrap="square" rtlCol="0">
            <a:spAutoFit/>
          </a:bodyPr>
          <a:lstStyle/>
          <a:p>
            <a:r>
              <a:rPr kumimoji="1" lang="ja-JP" altLang="en-US"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対応結果</a:t>
            </a:r>
          </a:p>
        </p:txBody>
      </p:sp>
      <p:sp>
        <p:nvSpPr>
          <p:cNvPr id="11" name="スライド番号プレースホルダー 6">
            <a:extLst>
              <a:ext uri="{FF2B5EF4-FFF2-40B4-BE49-F238E27FC236}">
                <a16:creationId xmlns:a16="http://schemas.microsoft.com/office/drawing/2014/main" id="{324A0EEF-959F-899A-FD55-AA1F02D87D66}"/>
              </a:ext>
            </a:extLst>
          </p:cNvPr>
          <p:cNvSpPr>
            <a:spLocks noGrp="1"/>
          </p:cNvSpPr>
          <p:nvPr>
            <p:ph type="sldNum" sz="quarter" idx="12"/>
          </p:nvPr>
        </p:nvSpPr>
        <p:spPr>
          <a:xfrm>
            <a:off x="6751072" y="6314616"/>
            <a:ext cx="2109561" cy="385413"/>
          </a:xfrm>
        </p:spPr>
        <p:txBody>
          <a:bodyPr/>
          <a:lstStyle/>
          <a:p>
            <a:fld id="{80EECDEB-6C16-4AC2-B50B-04DFA998217E}" type="slidenum">
              <a:rPr kumimoji="1" lang="ja-JP" altLang="en-US" smtClean="0"/>
              <a:t>11</a:t>
            </a:fld>
            <a:endParaRPr kumimoji="1" lang="ja-JP" altLang="en-US"/>
          </a:p>
        </p:txBody>
      </p:sp>
      <p:pic>
        <p:nvPicPr>
          <p:cNvPr id="17" name="図 16">
            <a:extLst>
              <a:ext uri="{FF2B5EF4-FFF2-40B4-BE49-F238E27FC236}">
                <a16:creationId xmlns:a16="http://schemas.microsoft.com/office/drawing/2014/main" id="{6E630C5A-F45D-22A0-5103-036C4E0AF404}"/>
              </a:ext>
            </a:extLst>
          </p:cNvPr>
          <p:cNvPicPr>
            <a:picLocks noChangeAspect="1"/>
          </p:cNvPicPr>
          <p:nvPr/>
        </p:nvPicPr>
        <p:blipFill>
          <a:blip r:embed="rId3"/>
          <a:stretch>
            <a:fillRect/>
          </a:stretch>
        </p:blipFill>
        <p:spPr>
          <a:xfrm>
            <a:off x="4647686" y="1439731"/>
            <a:ext cx="4119820" cy="4874885"/>
          </a:xfrm>
          <a:prstGeom prst="rect">
            <a:avLst/>
          </a:prstGeom>
          <a:ln>
            <a:solidFill>
              <a:schemeClr val="tx1"/>
            </a:solidFill>
          </a:ln>
        </p:spPr>
      </p:pic>
      <p:cxnSp>
        <p:nvCxnSpPr>
          <p:cNvPr id="21" name="直線矢印コネクタ 20">
            <a:extLst>
              <a:ext uri="{FF2B5EF4-FFF2-40B4-BE49-F238E27FC236}">
                <a16:creationId xmlns:a16="http://schemas.microsoft.com/office/drawing/2014/main" id="{5C69BDA3-EC4D-265A-8160-0AFABC3AD8C8}"/>
              </a:ext>
            </a:extLst>
          </p:cNvPr>
          <p:cNvCxnSpPr>
            <a:cxnSpLocks/>
          </p:cNvCxnSpPr>
          <p:nvPr/>
        </p:nvCxnSpPr>
        <p:spPr>
          <a:xfrm flipH="1">
            <a:off x="6314033" y="4976293"/>
            <a:ext cx="726216" cy="50253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892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E5E25-53B4-0D8F-6480-0208CD5B5BB4}"/>
            </a:ext>
          </a:extLst>
        </p:cNvPr>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2797B035-102D-CDBD-D570-3A0824196C51}"/>
              </a:ext>
            </a:extLst>
          </p:cNvPr>
          <p:cNvGrpSpPr/>
          <p:nvPr/>
        </p:nvGrpSpPr>
        <p:grpSpPr>
          <a:xfrm>
            <a:off x="349710" y="3675675"/>
            <a:ext cx="8442598" cy="57459"/>
            <a:chOff x="-2148" y="3477295"/>
            <a:chExt cx="9146148" cy="62247"/>
          </a:xfrm>
        </p:grpSpPr>
        <p:cxnSp>
          <p:nvCxnSpPr>
            <p:cNvPr id="4" name="直線コネクタ 3">
              <a:extLst>
                <a:ext uri="{FF2B5EF4-FFF2-40B4-BE49-F238E27FC236}">
                  <a16:creationId xmlns:a16="http://schemas.microsoft.com/office/drawing/2014/main" id="{A87BC03F-C589-6103-3A73-130B1E7BA4C3}"/>
                </a:ext>
              </a:extLst>
            </p:cNvPr>
            <p:cNvCxnSpPr/>
            <p:nvPr/>
          </p:nvCxnSpPr>
          <p:spPr>
            <a:xfrm>
              <a:off x="0" y="3477295"/>
              <a:ext cx="9144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92FE85CF-4C4C-91F1-367F-7F5F135D7BF8}"/>
                </a:ext>
              </a:extLst>
            </p:cNvPr>
            <p:cNvCxnSpPr/>
            <p:nvPr/>
          </p:nvCxnSpPr>
          <p:spPr>
            <a:xfrm>
              <a:off x="-2148" y="3539542"/>
              <a:ext cx="9144000" cy="0"/>
            </a:xfrm>
            <a:prstGeom prst="line">
              <a:avLst/>
            </a:prstGeom>
            <a:ln w="762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 name="タイトル 8">
            <a:extLst>
              <a:ext uri="{FF2B5EF4-FFF2-40B4-BE49-F238E27FC236}">
                <a16:creationId xmlns:a16="http://schemas.microsoft.com/office/drawing/2014/main" id="{E8F2DADA-211E-0C70-EF53-817F983C16F5}"/>
              </a:ext>
            </a:extLst>
          </p:cNvPr>
          <p:cNvSpPr txBox="1">
            <a:spLocks/>
          </p:cNvSpPr>
          <p:nvPr/>
        </p:nvSpPr>
        <p:spPr>
          <a:xfrm>
            <a:off x="1342964" y="2464920"/>
            <a:ext cx="5844419" cy="12065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600" dirty="0">
                <a:ln w="22225">
                  <a:noFill/>
                  <a:prstDash val="solid"/>
                </a:ln>
                <a:latin typeface="Meiryo UI" panose="020B0604030504040204" pitchFamily="50" charset="-128"/>
                <a:ea typeface="Meiryo UI" panose="020B0604030504040204" pitchFamily="50" charset="-128"/>
              </a:rPr>
              <a:t>ＫＰＩ②</a:t>
            </a:r>
            <a:br>
              <a:rPr lang="en-US" altLang="ja-JP" sz="3600" dirty="0">
                <a:ln w="22225">
                  <a:noFill/>
                  <a:prstDash val="solid"/>
                </a:ln>
                <a:latin typeface="Meiryo UI" panose="020B0604030504040204" pitchFamily="50" charset="-128"/>
                <a:ea typeface="Meiryo UI" panose="020B0604030504040204" pitchFamily="50" charset="-128"/>
              </a:rPr>
            </a:br>
            <a:r>
              <a:rPr lang="ja-JP" altLang="en-US" sz="3600" dirty="0">
                <a:ln w="22225">
                  <a:noFill/>
                  <a:prstDash val="solid"/>
                </a:ln>
                <a:latin typeface="Meiryo UI" panose="020B0604030504040204" pitchFamily="50" charset="-128"/>
                <a:ea typeface="Meiryo UI" panose="020B0604030504040204" pitchFamily="50" charset="-128"/>
              </a:rPr>
              <a:t>「お客様アンケート」の実施</a:t>
            </a:r>
          </a:p>
        </p:txBody>
      </p:sp>
    </p:spTree>
    <p:extLst>
      <p:ext uri="{BB962C8B-B14F-4D97-AF65-F5344CB8AC3E}">
        <p14:creationId xmlns:p14="http://schemas.microsoft.com/office/powerpoint/2010/main" val="701451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EB195-63FF-F3DE-1AEC-93ABD190F6E0}"/>
            </a:ext>
          </a:extLst>
        </p:cNvPr>
        <p:cNvGrpSpPr/>
        <p:nvPr/>
      </p:nvGrpSpPr>
      <p:grpSpPr>
        <a:xfrm>
          <a:off x="0" y="0"/>
          <a:ext cx="0" cy="0"/>
          <a:chOff x="0" y="0"/>
          <a:chExt cx="0" cy="0"/>
        </a:xfrm>
      </p:grpSpPr>
      <p:sp>
        <p:nvSpPr>
          <p:cNvPr id="5" name="タイトル 1">
            <a:extLst>
              <a:ext uri="{FF2B5EF4-FFF2-40B4-BE49-F238E27FC236}">
                <a16:creationId xmlns:a16="http://schemas.microsoft.com/office/drawing/2014/main" id="{41DBADBD-BEC8-9A68-FF49-9F205AB6D212}"/>
              </a:ext>
            </a:extLst>
          </p:cNvPr>
          <p:cNvSpPr txBox="1">
            <a:spLocks/>
          </p:cNvSpPr>
          <p:nvPr/>
        </p:nvSpPr>
        <p:spPr>
          <a:xfrm>
            <a:off x="452174" y="356924"/>
            <a:ext cx="7497352" cy="58999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000" dirty="0">
                <a:ln w="22225">
                  <a:noFill/>
                  <a:prstDash val="solid"/>
                </a:ln>
                <a:latin typeface="Meiryo UI" panose="020B0604030504040204" pitchFamily="50" charset="-128"/>
                <a:ea typeface="Meiryo UI" panose="020B0604030504040204" pitchFamily="50" charset="-128"/>
              </a:rPr>
              <a:t>新規成約「お客様アンケート」に関する分析①</a:t>
            </a:r>
          </a:p>
        </p:txBody>
      </p:sp>
      <p:sp>
        <p:nvSpPr>
          <p:cNvPr id="7" name="コンテンツ プレースホルダー 4">
            <a:extLst>
              <a:ext uri="{FF2B5EF4-FFF2-40B4-BE49-F238E27FC236}">
                <a16:creationId xmlns:a16="http://schemas.microsoft.com/office/drawing/2014/main" id="{CC6B1A82-5C80-9617-FFDE-FCCD5F8B50A9}"/>
              </a:ext>
            </a:extLst>
          </p:cNvPr>
          <p:cNvSpPr txBox="1">
            <a:spLocks/>
          </p:cNvSpPr>
          <p:nvPr/>
        </p:nvSpPr>
        <p:spPr>
          <a:xfrm>
            <a:off x="348838" y="1478218"/>
            <a:ext cx="8473649" cy="1752600"/>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10000"/>
              </a:lnSpc>
              <a:spcBef>
                <a:spcPts val="0"/>
              </a:spcBef>
            </a:pPr>
            <a:r>
              <a:rPr lang="ja-JP" altLang="ja-JP" sz="1200" dirty="0">
                <a:latin typeface="Meiryo UI" panose="020B0604030504040204" pitchFamily="50" charset="-128"/>
                <a:ea typeface="Meiryo UI" panose="020B0604030504040204" pitchFamily="50" charset="-128"/>
              </a:rPr>
              <a:t>【質問内容】</a:t>
            </a:r>
          </a:p>
          <a:p>
            <a:pPr algn="l">
              <a:lnSpc>
                <a:spcPct val="110000"/>
              </a:lnSpc>
              <a:spcBef>
                <a:spcPts val="0"/>
              </a:spcBef>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1.</a:t>
            </a:r>
            <a:r>
              <a:rPr lang="ja-JP" altLang="ja-JP" sz="1200" dirty="0">
                <a:latin typeface="Meiryo UI" panose="020B0604030504040204" pitchFamily="50" charset="-128"/>
                <a:ea typeface="Meiryo UI" panose="020B0604030504040204" pitchFamily="50" charset="-128"/>
              </a:rPr>
              <a:t>ご契約に際し弊社担当者からお客様のご意向・ご要望の確認はありましたか？</a:t>
            </a:r>
            <a:endParaRPr lang="ja-JP" altLang="ja-JP" sz="1200" b="1" dirty="0">
              <a:latin typeface="Meiryo UI" panose="020B0604030504040204" pitchFamily="50" charset="-128"/>
              <a:ea typeface="Meiryo UI" panose="020B0604030504040204" pitchFamily="50" charset="-128"/>
            </a:endParaRPr>
          </a:p>
          <a:p>
            <a:pPr algn="l">
              <a:lnSpc>
                <a:spcPct val="110000"/>
              </a:lnSpc>
              <a:spcBef>
                <a:spcPts val="0"/>
              </a:spcBef>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2.</a:t>
            </a:r>
            <a:r>
              <a:rPr lang="ja-JP" altLang="ja-JP" sz="1200" dirty="0">
                <a:latin typeface="Meiryo UI" panose="020B0604030504040204" pitchFamily="50" charset="-128"/>
                <a:ea typeface="Meiryo UI" panose="020B0604030504040204" pitchFamily="50" charset="-128"/>
              </a:rPr>
              <a:t>お客様のご意向・ご要望を踏まえた補償の提案はありましたか？</a:t>
            </a:r>
            <a:endParaRPr lang="ja-JP" altLang="ja-JP" sz="1200" b="1" dirty="0">
              <a:latin typeface="Meiryo UI" panose="020B0604030504040204" pitchFamily="50" charset="-128"/>
              <a:ea typeface="Meiryo UI" panose="020B0604030504040204" pitchFamily="50" charset="-128"/>
            </a:endParaRPr>
          </a:p>
          <a:p>
            <a:pPr algn="l">
              <a:lnSpc>
                <a:spcPct val="110000"/>
              </a:lnSpc>
              <a:spcBef>
                <a:spcPts val="0"/>
              </a:spcBef>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3.</a:t>
            </a:r>
            <a:r>
              <a:rPr lang="ja-JP" altLang="ja-JP" sz="1200" dirty="0">
                <a:latin typeface="Meiryo UI" panose="020B0604030504040204" pitchFamily="50" charset="-128"/>
                <a:ea typeface="Meiryo UI" panose="020B0604030504040204" pitchFamily="50" charset="-128"/>
              </a:rPr>
              <a:t>補償内容・付帯サービス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自動車：ロードサービス等</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の内容や範囲・保険料などについての説明はわかりやすかったですか？</a:t>
            </a:r>
            <a:endParaRPr lang="ja-JP" altLang="ja-JP" sz="1200" b="1" dirty="0">
              <a:latin typeface="Meiryo UI" panose="020B0604030504040204" pitchFamily="50" charset="-128"/>
              <a:ea typeface="Meiryo UI" panose="020B0604030504040204" pitchFamily="50" charset="-128"/>
            </a:endParaRPr>
          </a:p>
          <a:p>
            <a:pPr algn="l">
              <a:lnSpc>
                <a:spcPct val="110000"/>
              </a:lnSpc>
              <a:spcBef>
                <a:spcPts val="0"/>
              </a:spcBef>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4.</a:t>
            </a:r>
            <a:r>
              <a:rPr lang="ja-JP" altLang="ja-JP" sz="1200" dirty="0">
                <a:latin typeface="Meiryo UI" panose="020B0604030504040204" pitchFamily="50" charset="-128"/>
                <a:ea typeface="Meiryo UI" panose="020B0604030504040204" pitchFamily="50" charset="-128"/>
              </a:rPr>
              <a:t>重要な事項</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保険金がお支払いできない場合等</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やご注意いただきたい点の説明は</a:t>
            </a:r>
            <a:r>
              <a:rPr lang="ja-JP" altLang="en-US" sz="1200" dirty="0">
                <a:latin typeface="Meiryo UI" panose="020B0604030504040204" pitchFamily="50" charset="-128"/>
                <a:ea typeface="Meiryo UI" panose="020B0604030504040204" pitchFamily="50" charset="-128"/>
              </a:rPr>
              <a:t>わかりやすかったですか？</a:t>
            </a:r>
            <a:endParaRPr lang="en-US" altLang="ja-JP" sz="1200" dirty="0">
              <a:latin typeface="Meiryo UI" panose="020B0604030504040204" pitchFamily="50" charset="-128"/>
              <a:ea typeface="Meiryo UI" panose="020B0604030504040204" pitchFamily="50" charset="-128"/>
            </a:endParaRPr>
          </a:p>
          <a:p>
            <a:pPr algn="l">
              <a:lnSpc>
                <a:spcPct val="110000"/>
              </a:lnSpc>
              <a:spcBef>
                <a:spcPts val="0"/>
              </a:spcBef>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5.</a:t>
            </a:r>
            <a:r>
              <a:rPr lang="ja-JP" altLang="en-US" sz="1200" dirty="0">
                <a:latin typeface="Meiryo UI" panose="020B0604030504040204" pitchFamily="50" charset="-128"/>
                <a:ea typeface="Meiryo UI" panose="020B0604030504040204" pitchFamily="50" charset="-128"/>
              </a:rPr>
              <a:t>弊社をお選びいただいた理由をお教えください。（複数回答可）</a:t>
            </a:r>
            <a:endParaRPr lang="en-US" altLang="ja-JP" sz="1200" dirty="0">
              <a:latin typeface="Meiryo UI" panose="020B0604030504040204" pitchFamily="50" charset="-128"/>
              <a:ea typeface="Meiryo UI" panose="020B0604030504040204" pitchFamily="50" charset="-128"/>
            </a:endParaRPr>
          </a:p>
          <a:p>
            <a:pPr algn="l">
              <a:lnSpc>
                <a:spcPct val="110000"/>
              </a:lnSpc>
              <a:spcBef>
                <a:spcPts val="0"/>
              </a:spcBef>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6.</a:t>
            </a:r>
            <a:r>
              <a:rPr lang="ja-JP" altLang="en-US" sz="1200" dirty="0">
                <a:latin typeface="Meiryo UI" panose="020B0604030504040204" pitchFamily="50" charset="-128"/>
                <a:ea typeface="Meiryo UI" panose="020B0604030504040204" pitchFamily="50" charset="-128"/>
              </a:rPr>
              <a:t>今回のお手続きや流れ・対応には満足いただけましたか？</a:t>
            </a:r>
          </a:p>
          <a:p>
            <a:pPr algn="l">
              <a:lnSpc>
                <a:spcPct val="110000"/>
              </a:lnSpc>
              <a:spcBef>
                <a:spcPts val="0"/>
              </a:spcBef>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7.</a:t>
            </a:r>
            <a:r>
              <a:rPr lang="ja-JP" altLang="en-US" sz="1200" dirty="0">
                <a:latin typeface="Meiryo UI" panose="020B0604030504040204" pitchFamily="50" charset="-128"/>
                <a:ea typeface="Meiryo UI" panose="020B0604030504040204" pitchFamily="50" charset="-128"/>
              </a:rPr>
              <a:t>質問</a:t>
            </a:r>
            <a:r>
              <a:rPr lang="en-US" altLang="ja-JP" sz="1200" dirty="0">
                <a:latin typeface="Meiryo UI" panose="020B0604030504040204" pitchFamily="50" charset="-128"/>
                <a:ea typeface="Meiryo UI" panose="020B0604030504040204" pitchFamily="50" charset="-128"/>
              </a:rPr>
              <a:t>6</a:t>
            </a:r>
            <a:r>
              <a:rPr lang="ja-JP" altLang="en-US" sz="1200" dirty="0">
                <a:latin typeface="Meiryo UI" panose="020B0604030504040204" pitchFamily="50" charset="-128"/>
                <a:ea typeface="Meiryo UI" panose="020B0604030504040204" pitchFamily="50" charset="-128"/>
              </a:rPr>
              <a:t>で「やや不満」、「不満」をお選びいただいたお客様はその理由をお聞かせください。</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複数回答可</a:t>
            </a:r>
            <a:r>
              <a:rPr lang="en-US" altLang="ja-JP" sz="1200" dirty="0">
                <a:latin typeface="Meiryo UI" panose="020B0604030504040204" pitchFamily="50" charset="-128"/>
                <a:ea typeface="Meiryo UI" panose="020B0604030504040204" pitchFamily="50" charset="-128"/>
              </a:rPr>
              <a:t>)</a:t>
            </a:r>
          </a:p>
          <a:p>
            <a:pPr algn="l">
              <a:lnSpc>
                <a:spcPct val="110000"/>
              </a:lnSpc>
              <a:spcBef>
                <a:spcPts val="0"/>
              </a:spcBef>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8.</a:t>
            </a:r>
            <a:r>
              <a:rPr lang="ja-JP" altLang="en-US" sz="1200" dirty="0">
                <a:latin typeface="Meiryo UI" panose="020B0604030504040204" pitchFamily="50" charset="-128"/>
                <a:ea typeface="Meiryo UI" panose="020B0604030504040204" pitchFamily="50" charset="-128"/>
              </a:rPr>
              <a:t>その他、ご意見・ご要望等ありましたらお聞かせください。</a:t>
            </a:r>
          </a:p>
        </p:txBody>
      </p:sp>
      <p:sp>
        <p:nvSpPr>
          <p:cNvPr id="19" name="正方形/長方形 18">
            <a:extLst>
              <a:ext uri="{FF2B5EF4-FFF2-40B4-BE49-F238E27FC236}">
                <a16:creationId xmlns:a16="http://schemas.microsoft.com/office/drawing/2014/main" id="{B1C069AC-7D02-2E0E-74F5-5DF9F8153BD5}"/>
              </a:ext>
            </a:extLst>
          </p:cNvPr>
          <p:cNvSpPr/>
          <p:nvPr/>
        </p:nvSpPr>
        <p:spPr>
          <a:xfrm>
            <a:off x="256448" y="1082292"/>
            <a:ext cx="8900339" cy="313804"/>
          </a:xfrm>
          <a:prstGeom prst="rect">
            <a:avLst/>
          </a:prstGeom>
        </p:spPr>
        <p:txBody>
          <a:bodyPr wrap="square">
            <a:spAutoFit/>
          </a:bodyPr>
          <a:lstStyle/>
          <a:p>
            <a:pPr indent="202883">
              <a:lnSpc>
                <a:spcPct val="115000"/>
              </a:lnSpc>
              <a:spcBef>
                <a:spcPts val="900"/>
              </a:spcBef>
              <a:spcAft>
                <a:spcPts val="225"/>
              </a:spcAft>
            </a:pPr>
            <a:r>
              <a:rPr lang="ja-JP" altLang="en-US" sz="1400" dirty="0">
                <a:latin typeface="Meiryo UI" panose="020B0604030504040204" pitchFamily="50" charset="-128"/>
                <a:ea typeface="Meiryo UI" panose="020B0604030504040204" pitchFamily="50" charset="-128"/>
              </a:rPr>
              <a:t>当社へご契約に際しお声掛けいただいたみなさまへ３０３件アンケートをお送りし、１０</a:t>
            </a:r>
            <a:r>
              <a:rPr lang="en-US" altLang="ja-JP" sz="1400" dirty="0">
                <a:latin typeface="Meiryo UI" panose="020B0604030504040204" pitchFamily="50" charset="-128"/>
                <a:ea typeface="Meiryo UI" panose="020B0604030504040204" pitchFamily="50" charset="-128"/>
              </a:rPr>
              <a:t>4</a:t>
            </a:r>
            <a:r>
              <a:rPr lang="ja-JP" altLang="en-US" sz="1400" dirty="0">
                <a:latin typeface="Meiryo UI" panose="020B0604030504040204" pitchFamily="50" charset="-128"/>
                <a:ea typeface="Meiryo UI" panose="020B0604030504040204" pitchFamily="50" charset="-128"/>
              </a:rPr>
              <a:t>件のご回答をいただきました。</a:t>
            </a:r>
            <a:endParaRPr lang="en-US" altLang="ja-JP" sz="1400" dirty="0">
              <a:latin typeface="Meiryo UI" panose="020B0604030504040204" pitchFamily="50" charset="-128"/>
              <a:ea typeface="Meiryo UI" panose="020B0604030504040204" pitchFamily="50" charset="-128"/>
            </a:endParaRPr>
          </a:p>
        </p:txBody>
      </p:sp>
      <p:sp>
        <p:nvSpPr>
          <p:cNvPr id="2" name="スライド番号プレースホルダー 6">
            <a:extLst>
              <a:ext uri="{FF2B5EF4-FFF2-40B4-BE49-F238E27FC236}">
                <a16:creationId xmlns:a16="http://schemas.microsoft.com/office/drawing/2014/main" id="{7F1DBDD1-55BD-D87F-58AE-4F03FD312010}"/>
              </a:ext>
            </a:extLst>
          </p:cNvPr>
          <p:cNvSpPr>
            <a:spLocks noGrp="1"/>
          </p:cNvSpPr>
          <p:nvPr>
            <p:ph type="sldNum" sz="quarter" idx="12"/>
          </p:nvPr>
        </p:nvSpPr>
        <p:spPr>
          <a:xfrm>
            <a:off x="6751074" y="6314616"/>
            <a:ext cx="2109561" cy="385413"/>
          </a:xfrm>
        </p:spPr>
        <p:txBody>
          <a:bodyPr/>
          <a:lstStyle/>
          <a:p>
            <a:fld id="{80EECDEB-6C16-4AC2-B50B-04DFA998217E}" type="slidenum">
              <a:rPr kumimoji="1" lang="ja-JP" altLang="en-US" smtClean="0"/>
              <a:t>13</a:t>
            </a:fld>
            <a:endParaRPr kumimoji="1" lang="ja-JP" altLang="en-US" dirty="0"/>
          </a:p>
        </p:txBody>
      </p:sp>
      <p:sp>
        <p:nvSpPr>
          <p:cNvPr id="4" name="コンテンツ プレースホルダー 4">
            <a:extLst>
              <a:ext uri="{FF2B5EF4-FFF2-40B4-BE49-F238E27FC236}">
                <a16:creationId xmlns:a16="http://schemas.microsoft.com/office/drawing/2014/main" id="{A01F4E78-F04D-0E2D-D067-EA971DA4A002}"/>
              </a:ext>
            </a:extLst>
          </p:cNvPr>
          <p:cNvSpPr txBox="1">
            <a:spLocks/>
          </p:cNvSpPr>
          <p:nvPr/>
        </p:nvSpPr>
        <p:spPr>
          <a:xfrm>
            <a:off x="211678" y="3390900"/>
            <a:ext cx="8795161" cy="2766049"/>
          </a:xfrm>
          <a:prstGeom prst="rect">
            <a:avLst/>
          </a:prstGeom>
        </p:spPr>
        <p:txBody>
          <a:bodyPr vert="horz" lIns="91440" tIns="45720" rIns="91440" bIns="45720" rtlCol="0" anchor="ctr">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10000"/>
              </a:lnSpc>
              <a:spcBef>
                <a:spcPts val="0"/>
              </a:spcBef>
            </a:pPr>
            <a:endParaRPr lang="en-US" altLang="ja-JP" sz="1100" dirty="0">
              <a:latin typeface="Meiryo UI" panose="020B0604030504040204" pitchFamily="50" charset="-128"/>
              <a:ea typeface="Meiryo UI" panose="020B0604030504040204" pitchFamily="50" charset="-128"/>
            </a:endParaRPr>
          </a:p>
          <a:p>
            <a:pPr algn="l">
              <a:lnSpc>
                <a:spcPct val="110000"/>
              </a:lnSpc>
              <a:spcBef>
                <a:spcPts val="0"/>
              </a:spcBef>
            </a:pPr>
            <a:r>
              <a:rPr lang="ja-JP" altLang="ja-JP" sz="1300" dirty="0">
                <a:latin typeface="Meiryo UI" panose="020B0604030504040204" pitchFamily="50" charset="-128"/>
                <a:ea typeface="Meiryo UI" panose="020B0604030504040204" pitchFamily="50" charset="-128"/>
              </a:rPr>
              <a:t>【</a:t>
            </a:r>
            <a:r>
              <a:rPr lang="ja-JP" altLang="en-US" sz="1300" dirty="0">
                <a:latin typeface="Meiryo UI" panose="020B0604030504040204" pitchFamily="50" charset="-128"/>
                <a:ea typeface="Meiryo UI" panose="020B0604030504040204" pitchFamily="50" charset="-128"/>
              </a:rPr>
              <a:t>総評</a:t>
            </a:r>
            <a:r>
              <a:rPr lang="ja-JP" altLang="ja-JP" sz="1300" dirty="0">
                <a:latin typeface="Meiryo UI" panose="020B0604030504040204" pitchFamily="50" charset="-128"/>
                <a:ea typeface="Meiryo UI" panose="020B0604030504040204" pitchFamily="50" charset="-128"/>
              </a:rPr>
              <a:t>】</a:t>
            </a:r>
            <a:r>
              <a:rPr lang="ja-JP" altLang="en-US" sz="1300" dirty="0">
                <a:latin typeface="Meiryo UI" panose="020B0604030504040204" pitchFamily="50" charset="-128"/>
                <a:ea typeface="Meiryo UI" panose="020B0604030504040204" pitchFamily="50" charset="-128"/>
              </a:rPr>
              <a:t>　　</a:t>
            </a:r>
            <a:endParaRPr lang="en-US" altLang="ja-JP" sz="1300" dirty="0">
              <a:latin typeface="Meiryo UI" panose="020B0604030504040204" pitchFamily="50" charset="-128"/>
              <a:ea typeface="Meiryo UI" panose="020B0604030504040204" pitchFamily="50" charset="-128"/>
            </a:endParaRPr>
          </a:p>
          <a:p>
            <a:pPr algn="l">
              <a:lnSpc>
                <a:spcPct val="110000"/>
              </a:lnSpc>
              <a:spcBef>
                <a:spcPts val="0"/>
              </a:spcBef>
            </a:pPr>
            <a:r>
              <a:rPr lang="ja-JP" altLang="en-US" sz="1300" dirty="0">
                <a:latin typeface="Meiryo UI" panose="020B0604030504040204" pitchFamily="50" charset="-128"/>
                <a:ea typeface="Meiryo UI" panose="020B0604030504040204" pitchFamily="50" charset="-128"/>
              </a:rPr>
              <a:t>   昨年度と比較しますと特に質問２のお客様のご意向・ご要望を踏まえた補償提案について向上しておりました。また、質問６につきましてもお手続きの流れや対応についても昨年以上にご満足頂けた結果となりましたが、引続きお客様に丁寧かつ分かりやすい説明をしてまいります。</a:t>
            </a:r>
            <a:endParaRPr lang="en-US" altLang="ja-JP" sz="1300" dirty="0">
              <a:latin typeface="Meiryo UI" panose="020B0604030504040204" pitchFamily="50" charset="-128"/>
              <a:ea typeface="Meiryo UI" panose="020B0604030504040204" pitchFamily="50" charset="-128"/>
            </a:endParaRPr>
          </a:p>
          <a:p>
            <a:pPr algn="l">
              <a:lnSpc>
                <a:spcPct val="110000"/>
              </a:lnSpc>
              <a:spcBef>
                <a:spcPts val="0"/>
              </a:spcBef>
            </a:pPr>
            <a:r>
              <a:rPr lang="ja-JP" altLang="en-US" sz="1300" dirty="0">
                <a:latin typeface="Meiryo UI" panose="020B0604030504040204" pitchFamily="50" charset="-128"/>
                <a:ea typeface="Meiryo UI" panose="020B0604030504040204" pitchFamily="50" charset="-128"/>
              </a:rPr>
              <a:t>　迅速かつ丁寧な対応だったとのお褒めの言葉も複数回答頂けましたが、遠方の方からはオンラインでの口頭説明のご希望の声もございましたので、今後ともお客様のご希望に寄り添いご満足いただけるご提案ができるよう改善に努めます。</a:t>
            </a:r>
            <a:endParaRPr lang="en-US" altLang="ja-JP" sz="1300" dirty="0">
              <a:latin typeface="Meiryo UI" panose="020B0604030504040204" pitchFamily="50" charset="-128"/>
              <a:ea typeface="Meiryo UI" panose="020B0604030504040204" pitchFamily="50" charset="-128"/>
            </a:endParaRPr>
          </a:p>
          <a:p>
            <a:pPr algn="l">
              <a:lnSpc>
                <a:spcPct val="110000"/>
              </a:lnSpc>
              <a:spcBef>
                <a:spcPts val="0"/>
              </a:spcBef>
            </a:pPr>
            <a:r>
              <a:rPr lang="ja-JP" altLang="en-US" sz="1100" dirty="0">
                <a:latin typeface="Meiryo UI" panose="020B0604030504040204" pitchFamily="50" charset="-128"/>
                <a:ea typeface="Meiryo UI" panose="020B0604030504040204" pitchFamily="50" charset="-128"/>
              </a:rPr>
              <a:t>　　</a:t>
            </a:r>
            <a:endParaRPr lang="en-US" altLang="ja-JP" sz="1100" dirty="0">
              <a:latin typeface="Meiryo UI" panose="020B0604030504040204" pitchFamily="50" charset="-128"/>
              <a:ea typeface="Meiryo UI" panose="020B0604030504040204" pitchFamily="50" charset="-128"/>
            </a:endParaRPr>
          </a:p>
          <a:p>
            <a:pPr algn="l">
              <a:lnSpc>
                <a:spcPct val="110000"/>
              </a:lnSpc>
              <a:spcBef>
                <a:spcPts val="0"/>
              </a:spcBef>
            </a:pPr>
            <a:r>
              <a:rPr lang="en-US" altLang="ja-JP" sz="1300" dirty="0">
                <a:latin typeface="Meiryo UI" panose="020B0604030504040204" pitchFamily="50" charset="-128"/>
                <a:ea typeface="Meiryo UI" panose="020B0604030504040204" pitchFamily="50" charset="-128"/>
              </a:rPr>
              <a:t>【</a:t>
            </a:r>
            <a:r>
              <a:rPr lang="ja-JP" altLang="en-US" sz="1300" dirty="0">
                <a:latin typeface="Meiryo UI" panose="020B0604030504040204" pitchFamily="50" charset="-128"/>
                <a:ea typeface="Meiryo UI" panose="020B0604030504040204" pitchFamily="50" charset="-128"/>
              </a:rPr>
              <a:t>具体的なご意見</a:t>
            </a:r>
            <a:r>
              <a:rPr lang="en-US" altLang="ja-JP" sz="1300" dirty="0">
                <a:latin typeface="Meiryo UI" panose="020B0604030504040204" pitchFamily="50" charset="-128"/>
                <a:ea typeface="Meiryo UI" panose="020B0604030504040204" pitchFamily="50" charset="-128"/>
              </a:rPr>
              <a:t>】</a:t>
            </a:r>
          </a:p>
          <a:p>
            <a:pPr algn="l">
              <a:lnSpc>
                <a:spcPct val="110000"/>
              </a:lnSpc>
              <a:spcBef>
                <a:spcPts val="0"/>
              </a:spcBef>
            </a:pPr>
            <a:r>
              <a:rPr lang="ja-JP" altLang="en-US" sz="1300" dirty="0">
                <a:latin typeface="Meiryo UI" panose="020B0604030504040204" pitchFamily="50" charset="-128"/>
                <a:ea typeface="Meiryo UI" panose="020B0604030504040204" pitchFamily="50" charset="-128"/>
              </a:rPr>
              <a:t>〇丁寧にご案内をいただき、こちらの問い合わせに迅速に返信をいただき感謝しております。</a:t>
            </a:r>
            <a:endParaRPr lang="en-US" altLang="ja-JP" sz="1300" dirty="0">
              <a:latin typeface="Meiryo UI" panose="020B0604030504040204" pitchFamily="50" charset="-128"/>
              <a:ea typeface="Meiryo UI" panose="020B0604030504040204" pitchFamily="50" charset="-128"/>
            </a:endParaRPr>
          </a:p>
          <a:p>
            <a:pPr algn="l">
              <a:lnSpc>
                <a:spcPct val="110000"/>
              </a:lnSpc>
              <a:spcBef>
                <a:spcPts val="0"/>
              </a:spcBef>
            </a:pPr>
            <a:r>
              <a:rPr lang="ja-JP" altLang="en-US" sz="1300" dirty="0">
                <a:latin typeface="Meiryo UI" panose="020B0604030504040204" pitchFamily="50" charset="-128"/>
                <a:ea typeface="Meiryo UI" panose="020B0604030504040204" pitchFamily="50" charset="-128"/>
              </a:rPr>
              <a:t>〇私がうっかりしており、更新日ギリギリでの申し込みにもかかわらず迅速且つ丁寧にご対応いただきとてもありがたかったです。</a:t>
            </a:r>
            <a:endParaRPr lang="en-US" altLang="ja-JP" sz="1300" dirty="0">
              <a:latin typeface="Meiryo UI" panose="020B0604030504040204" pitchFamily="50" charset="-128"/>
              <a:ea typeface="Meiryo UI" panose="020B0604030504040204" pitchFamily="50" charset="-128"/>
            </a:endParaRPr>
          </a:p>
          <a:p>
            <a:pPr algn="l">
              <a:lnSpc>
                <a:spcPct val="110000"/>
              </a:lnSpc>
              <a:spcBef>
                <a:spcPts val="0"/>
              </a:spcBef>
            </a:pPr>
            <a:r>
              <a:rPr lang="ja-JP" altLang="en-US" sz="1300" dirty="0">
                <a:latin typeface="Meiryo UI" panose="020B0604030504040204" pitchFamily="50" charset="-128"/>
                <a:ea typeface="Meiryo UI" panose="020B0604030504040204" pitchFamily="50" charset="-128"/>
              </a:rPr>
              <a:t>〇再三の契約内容の変更希望にも関わらず、迅速にご対応頂き誠にありがとうございました。</a:t>
            </a:r>
            <a:endParaRPr lang="en-US" altLang="ja-JP" sz="1300" dirty="0">
              <a:latin typeface="Meiryo UI" panose="020B0604030504040204" pitchFamily="50" charset="-128"/>
              <a:ea typeface="Meiryo UI" panose="020B0604030504040204" pitchFamily="50" charset="-128"/>
            </a:endParaRPr>
          </a:p>
          <a:p>
            <a:pPr algn="l">
              <a:lnSpc>
                <a:spcPct val="110000"/>
              </a:lnSpc>
              <a:spcBef>
                <a:spcPts val="0"/>
              </a:spcBef>
            </a:pPr>
            <a:r>
              <a:rPr lang="ja-JP" altLang="en-US" sz="1300" dirty="0">
                <a:latin typeface="Meiryo UI" panose="020B0604030504040204" pitchFamily="50" charset="-128"/>
                <a:ea typeface="Meiryo UI" panose="020B0604030504040204" pitchFamily="50" charset="-128"/>
              </a:rPr>
              <a:t>▲契約を急いでいたのですべてメールのやり取りで済ませました、オンラインを活用して口頭で商品の説明をしてくださるとよかったです。</a:t>
            </a:r>
            <a:endParaRPr lang="en-US" altLang="ja-JP" sz="1300" dirty="0">
              <a:latin typeface="Meiryo UI" panose="020B0604030504040204" pitchFamily="50" charset="-128"/>
              <a:ea typeface="Meiryo UI" panose="020B0604030504040204" pitchFamily="50" charset="-128"/>
            </a:endParaRPr>
          </a:p>
          <a:p>
            <a:pPr algn="l">
              <a:lnSpc>
                <a:spcPct val="110000"/>
              </a:lnSpc>
              <a:spcBef>
                <a:spcPts val="0"/>
              </a:spcBef>
            </a:pPr>
            <a:r>
              <a:rPr lang="ja-JP" altLang="en-US" sz="1300" dirty="0">
                <a:latin typeface="Meiryo UI" panose="020B0604030504040204" pitchFamily="50" charset="-128"/>
                <a:ea typeface="Meiryo UI" panose="020B0604030504040204" pitchFamily="50" charset="-128"/>
              </a:rPr>
              <a:t>▲専門的な用語や言い回しが多いため、イラストなどもあるといいなあと思いました。</a:t>
            </a:r>
          </a:p>
        </p:txBody>
      </p:sp>
    </p:spTree>
    <p:extLst>
      <p:ext uri="{BB962C8B-B14F-4D97-AF65-F5344CB8AC3E}">
        <p14:creationId xmlns:p14="http://schemas.microsoft.com/office/powerpoint/2010/main" val="216974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0D0D0-8036-CFDD-A162-EFCDD540F22F}"/>
            </a:ext>
          </a:extLst>
        </p:cNvPr>
        <p:cNvGrpSpPr/>
        <p:nvPr/>
      </p:nvGrpSpPr>
      <p:grpSpPr>
        <a:xfrm>
          <a:off x="0" y="0"/>
          <a:ext cx="0" cy="0"/>
          <a:chOff x="0" y="0"/>
          <a:chExt cx="0" cy="0"/>
        </a:xfrm>
      </p:grpSpPr>
      <p:sp>
        <p:nvSpPr>
          <p:cNvPr id="17" name="テキスト ボックス 16">
            <a:extLst>
              <a:ext uri="{FF2B5EF4-FFF2-40B4-BE49-F238E27FC236}">
                <a16:creationId xmlns:a16="http://schemas.microsoft.com/office/drawing/2014/main" id="{D8C7E16F-0570-EEB5-95EA-123D6F032BAC}"/>
              </a:ext>
            </a:extLst>
          </p:cNvPr>
          <p:cNvSpPr txBox="1"/>
          <p:nvPr/>
        </p:nvSpPr>
        <p:spPr>
          <a:xfrm>
            <a:off x="452284" y="389911"/>
            <a:ext cx="7447271" cy="553998"/>
          </a:xfrm>
          <a:prstGeom prst="rect">
            <a:avLst/>
          </a:prstGeom>
          <a:noFill/>
        </p:spPr>
        <p:txBody>
          <a:bodyPr wrap="square" rtlCol="0">
            <a:spAutoFit/>
          </a:bodyPr>
          <a:lstStyle/>
          <a:p>
            <a:r>
              <a:rPr lang="ja-JP" altLang="en-US" sz="3000" dirty="0">
                <a:ln w="22225">
                  <a:noFill/>
                  <a:prstDash val="solid"/>
                </a:ln>
                <a:latin typeface="Meiryo UI" panose="020B0604030504040204" pitchFamily="50" charset="-128"/>
                <a:ea typeface="Meiryo UI" panose="020B0604030504040204" pitchFamily="50" charset="-128"/>
              </a:rPr>
              <a:t>新規成約「お客様アンケート」に関する分析②</a:t>
            </a:r>
            <a:endParaRPr kumimoji="1" lang="ja-JP" altLang="en-US" sz="3000" dirty="0">
              <a:latin typeface="Meiryo UI" panose="020B0604030504040204" pitchFamily="50" charset="-128"/>
              <a:ea typeface="Meiryo UI" panose="020B0604030504040204" pitchFamily="50" charset="-128"/>
            </a:endParaRPr>
          </a:p>
        </p:txBody>
      </p:sp>
      <p:sp>
        <p:nvSpPr>
          <p:cNvPr id="18" name="タイトル 1">
            <a:extLst>
              <a:ext uri="{FF2B5EF4-FFF2-40B4-BE49-F238E27FC236}">
                <a16:creationId xmlns:a16="http://schemas.microsoft.com/office/drawing/2014/main" id="{4708A39B-DB26-1EE8-1E4E-29CBF0F1E47B}"/>
              </a:ext>
            </a:extLst>
          </p:cNvPr>
          <p:cNvSpPr txBox="1">
            <a:spLocks/>
          </p:cNvSpPr>
          <p:nvPr/>
        </p:nvSpPr>
        <p:spPr>
          <a:xfrm>
            <a:off x="764275" y="5240515"/>
            <a:ext cx="7208148" cy="27627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fontAlgn="ctr">
              <a:lnSpc>
                <a:spcPct val="100000"/>
              </a:lnSpc>
              <a:spcBef>
                <a:spcPts val="0"/>
              </a:spcBef>
            </a:pPr>
            <a:r>
              <a:rPr lang="en-US" altLang="ja-JP" sz="1800" dirty="0">
                <a:latin typeface="Meiryo UI" panose="020B0604030504040204" pitchFamily="50" charset="-128"/>
                <a:ea typeface="Meiryo UI" panose="020B0604030504040204" pitchFamily="50" charset="-128"/>
              </a:rPr>
              <a:t>【2025</a:t>
            </a:r>
            <a:r>
              <a:rPr lang="ja-JP" altLang="en-US" sz="1800" dirty="0">
                <a:latin typeface="Meiryo UI" panose="020B0604030504040204" pitchFamily="50" charset="-128"/>
                <a:ea typeface="Meiryo UI" panose="020B0604030504040204" pitchFamily="50" charset="-128"/>
              </a:rPr>
              <a:t>年－</a:t>
            </a:r>
            <a:r>
              <a:rPr lang="en-US" altLang="ja-JP" sz="1800" dirty="0">
                <a:latin typeface="Meiryo UI" panose="020B0604030504040204" pitchFamily="50" charset="-128"/>
                <a:ea typeface="Meiryo UI" panose="020B0604030504040204" pitchFamily="50" charset="-128"/>
              </a:rPr>
              <a:t>2024</a:t>
            </a:r>
            <a:r>
              <a:rPr lang="ja-JP" altLang="en-US" sz="1800" dirty="0">
                <a:latin typeface="Meiryo UI" panose="020B0604030504040204" pitchFamily="50" charset="-128"/>
                <a:ea typeface="Meiryo UI" panose="020B0604030504040204" pitchFamily="50" charset="-128"/>
              </a:rPr>
              <a:t>年　比較</a:t>
            </a:r>
            <a:r>
              <a:rPr lang="en-US" altLang="ja-JP" sz="1800" dirty="0">
                <a:latin typeface="Meiryo UI" panose="020B0604030504040204" pitchFamily="50" charset="-128"/>
                <a:ea typeface="Meiryo UI" panose="020B0604030504040204" pitchFamily="50" charset="-128"/>
              </a:rPr>
              <a:t>】</a:t>
            </a:r>
            <a:r>
              <a:rPr lang="ja-JP" altLang="en-US" sz="1100" dirty="0">
                <a:solidFill>
                  <a:srgbClr val="000000"/>
                </a:solidFill>
                <a:latin typeface="Meiryo UI" panose="020B0604030504040204" pitchFamily="50" charset="-128"/>
                <a:ea typeface="Meiryo UI" panose="020B0604030504040204" pitchFamily="50" charset="-128"/>
                <a:cs typeface="+mn-cs"/>
              </a:rPr>
              <a:t>　　</a:t>
            </a:r>
            <a:r>
              <a:rPr lang="en-US" altLang="ja-JP" sz="1100" dirty="0">
                <a:solidFill>
                  <a:srgbClr val="000000"/>
                </a:solidFill>
                <a:latin typeface="Meiryo UI" panose="020B0604030504040204" pitchFamily="50" charset="-128"/>
                <a:ea typeface="Meiryo UI" panose="020B0604030504040204" pitchFamily="50" charset="-128"/>
                <a:cs typeface="+mn-cs"/>
              </a:rPr>
              <a:t>※2025</a:t>
            </a:r>
            <a:r>
              <a:rPr lang="ja-JP" altLang="en-US" sz="1100" dirty="0">
                <a:solidFill>
                  <a:srgbClr val="000000"/>
                </a:solidFill>
                <a:latin typeface="Meiryo UI" panose="020B0604030504040204" pitchFamily="50" charset="-128"/>
                <a:ea typeface="Meiryo UI" panose="020B0604030504040204" pitchFamily="50" charset="-128"/>
                <a:cs typeface="+mn-cs"/>
              </a:rPr>
              <a:t>年度満足度</a:t>
            </a:r>
            <a:r>
              <a:rPr lang="en-US" altLang="ja-JP" sz="1100" dirty="0">
                <a:solidFill>
                  <a:srgbClr val="000000"/>
                </a:solidFill>
                <a:latin typeface="Meiryo UI" panose="020B0604030504040204" pitchFamily="50" charset="-128"/>
                <a:ea typeface="Meiryo UI" panose="020B0604030504040204" pitchFamily="50" charset="-128"/>
                <a:cs typeface="+mn-cs"/>
              </a:rPr>
              <a:t>-2024</a:t>
            </a:r>
            <a:r>
              <a:rPr lang="ja-JP" altLang="en-US" sz="1100" dirty="0">
                <a:solidFill>
                  <a:srgbClr val="000000"/>
                </a:solidFill>
                <a:latin typeface="Meiryo UI" panose="020B0604030504040204" pitchFamily="50" charset="-128"/>
                <a:ea typeface="Meiryo UI" panose="020B0604030504040204" pitchFamily="50" charset="-128"/>
                <a:cs typeface="+mn-cs"/>
              </a:rPr>
              <a:t>年度満足度の差</a:t>
            </a:r>
          </a:p>
        </p:txBody>
      </p:sp>
      <p:sp>
        <p:nvSpPr>
          <p:cNvPr id="20" name="テキスト ボックス 19">
            <a:extLst>
              <a:ext uri="{FF2B5EF4-FFF2-40B4-BE49-F238E27FC236}">
                <a16:creationId xmlns:a16="http://schemas.microsoft.com/office/drawing/2014/main" id="{A3CFB4D9-070C-530F-3A3A-EED002B32E02}"/>
              </a:ext>
            </a:extLst>
          </p:cNvPr>
          <p:cNvSpPr txBox="1"/>
          <p:nvPr/>
        </p:nvSpPr>
        <p:spPr>
          <a:xfrm>
            <a:off x="764275" y="1061276"/>
            <a:ext cx="1897038" cy="369332"/>
          </a:xfrm>
          <a:prstGeom prst="rect">
            <a:avLst/>
          </a:prstGeom>
          <a:noFill/>
        </p:spPr>
        <p:txBody>
          <a:bodyPr wrap="square" rtlCol="0">
            <a:spAutoFit/>
          </a:bodyPr>
          <a:lstStyle/>
          <a:p>
            <a:r>
              <a:rPr kumimoji="1" lang="en-US" altLang="ja-JP" dirty="0">
                <a:latin typeface="Meiryo UI" panose="020B0604030504040204" pitchFamily="50" charset="-128"/>
                <a:ea typeface="Meiryo UI" panose="020B0604030504040204" pitchFamily="50" charset="-128"/>
              </a:rPr>
              <a:t>【2025</a:t>
            </a:r>
            <a:r>
              <a:rPr kumimoji="1" lang="ja-JP" altLang="en-US" dirty="0">
                <a:latin typeface="Meiryo UI" panose="020B0604030504040204" pitchFamily="50" charset="-128"/>
                <a:ea typeface="Meiryo UI" panose="020B0604030504040204" pitchFamily="50" charset="-128"/>
              </a:rPr>
              <a:t>年度</a:t>
            </a:r>
            <a:r>
              <a:rPr kumimoji="1" lang="en-US" altLang="ja-JP" dirty="0">
                <a:latin typeface="Meiryo UI" panose="020B0604030504040204" pitchFamily="50" charset="-128"/>
                <a:ea typeface="Meiryo UI" panose="020B0604030504040204" pitchFamily="50" charset="-128"/>
              </a:rPr>
              <a:t>】</a:t>
            </a:r>
            <a:endParaRPr kumimoji="1" lang="ja-JP" altLang="en-US" dirty="0">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D3550CA5-A637-149E-9DC7-6B454BA09DFC}"/>
              </a:ext>
            </a:extLst>
          </p:cNvPr>
          <p:cNvSpPr txBox="1"/>
          <p:nvPr/>
        </p:nvSpPr>
        <p:spPr>
          <a:xfrm>
            <a:off x="764275" y="3091244"/>
            <a:ext cx="1897038" cy="369332"/>
          </a:xfrm>
          <a:prstGeom prst="rect">
            <a:avLst/>
          </a:prstGeom>
          <a:noFill/>
        </p:spPr>
        <p:txBody>
          <a:bodyPr wrap="square" rtlCol="0">
            <a:spAutoFit/>
          </a:bodyPr>
          <a:lstStyle/>
          <a:p>
            <a:r>
              <a:rPr kumimoji="1" lang="en-US" altLang="ja-JP" dirty="0">
                <a:latin typeface="Meiryo UI" panose="020B0604030504040204" pitchFamily="50" charset="-128"/>
                <a:ea typeface="Meiryo UI" panose="020B0604030504040204" pitchFamily="50" charset="-128"/>
              </a:rPr>
              <a:t>【2024</a:t>
            </a:r>
            <a:r>
              <a:rPr kumimoji="1" lang="ja-JP" altLang="en-US" dirty="0">
                <a:latin typeface="Meiryo UI" panose="020B0604030504040204" pitchFamily="50" charset="-128"/>
                <a:ea typeface="Meiryo UI" panose="020B0604030504040204" pitchFamily="50" charset="-128"/>
              </a:rPr>
              <a:t>年度</a:t>
            </a:r>
            <a:r>
              <a:rPr kumimoji="1" lang="en-US" altLang="ja-JP" dirty="0">
                <a:latin typeface="Meiryo UI" panose="020B0604030504040204" pitchFamily="50" charset="-128"/>
                <a:ea typeface="Meiryo UI" panose="020B0604030504040204" pitchFamily="50" charset="-128"/>
              </a:rPr>
              <a:t>】</a:t>
            </a:r>
            <a:endParaRPr kumimoji="1" lang="ja-JP" altLang="en-US" dirty="0">
              <a:latin typeface="Meiryo UI" panose="020B0604030504040204" pitchFamily="50" charset="-128"/>
              <a:ea typeface="Meiryo UI" panose="020B0604030504040204" pitchFamily="50" charset="-128"/>
            </a:endParaRPr>
          </a:p>
        </p:txBody>
      </p:sp>
      <p:graphicFrame>
        <p:nvGraphicFramePr>
          <p:cNvPr id="22" name="コンテンツ プレースホルダー 7">
            <a:extLst>
              <a:ext uri="{FF2B5EF4-FFF2-40B4-BE49-F238E27FC236}">
                <a16:creationId xmlns:a16="http://schemas.microsoft.com/office/drawing/2014/main" id="{459D2F91-4E8E-D167-012C-D80BBFBCA396}"/>
              </a:ext>
            </a:extLst>
          </p:cNvPr>
          <p:cNvGraphicFramePr>
            <a:graphicFrameLocks/>
          </p:cNvGraphicFramePr>
          <p:nvPr>
            <p:extLst>
              <p:ext uri="{D42A27DB-BD31-4B8C-83A1-F6EECF244321}">
                <p14:modId xmlns:p14="http://schemas.microsoft.com/office/powerpoint/2010/main" val="1011657102"/>
              </p:ext>
            </p:extLst>
          </p:nvPr>
        </p:nvGraphicFramePr>
        <p:xfrm>
          <a:off x="828674" y="1507887"/>
          <a:ext cx="7143750" cy="1541249"/>
        </p:xfrm>
        <a:graphic>
          <a:graphicData uri="http://schemas.openxmlformats.org/drawingml/2006/table">
            <a:tbl>
              <a:tblPr/>
              <a:tblGrid>
                <a:gridCol w="1345420">
                  <a:extLst>
                    <a:ext uri="{9D8B030D-6E8A-4147-A177-3AD203B41FA5}">
                      <a16:colId xmlns:a16="http://schemas.microsoft.com/office/drawing/2014/main" val="20000"/>
                    </a:ext>
                  </a:extLst>
                </a:gridCol>
                <a:gridCol w="963495">
                  <a:extLst>
                    <a:ext uri="{9D8B030D-6E8A-4147-A177-3AD203B41FA5}">
                      <a16:colId xmlns:a16="http://schemas.microsoft.com/office/drawing/2014/main" val="20001"/>
                    </a:ext>
                  </a:extLst>
                </a:gridCol>
                <a:gridCol w="963495">
                  <a:extLst>
                    <a:ext uri="{9D8B030D-6E8A-4147-A177-3AD203B41FA5}">
                      <a16:colId xmlns:a16="http://schemas.microsoft.com/office/drawing/2014/main" val="20002"/>
                    </a:ext>
                  </a:extLst>
                </a:gridCol>
                <a:gridCol w="963495">
                  <a:extLst>
                    <a:ext uri="{9D8B030D-6E8A-4147-A177-3AD203B41FA5}">
                      <a16:colId xmlns:a16="http://schemas.microsoft.com/office/drawing/2014/main" val="20003"/>
                    </a:ext>
                  </a:extLst>
                </a:gridCol>
                <a:gridCol w="972175">
                  <a:extLst>
                    <a:ext uri="{9D8B030D-6E8A-4147-A177-3AD203B41FA5}">
                      <a16:colId xmlns:a16="http://schemas.microsoft.com/office/drawing/2014/main" val="20004"/>
                    </a:ext>
                  </a:extLst>
                </a:gridCol>
                <a:gridCol w="963495">
                  <a:extLst>
                    <a:ext uri="{9D8B030D-6E8A-4147-A177-3AD203B41FA5}">
                      <a16:colId xmlns:a16="http://schemas.microsoft.com/office/drawing/2014/main" val="20005"/>
                    </a:ext>
                  </a:extLst>
                </a:gridCol>
                <a:gridCol w="972175">
                  <a:extLst>
                    <a:ext uri="{9D8B030D-6E8A-4147-A177-3AD203B41FA5}">
                      <a16:colId xmlns:a16="http://schemas.microsoft.com/office/drawing/2014/main" val="20006"/>
                    </a:ext>
                  </a:extLst>
                </a:gridCol>
              </a:tblGrid>
              <a:tr h="260001">
                <a:tc>
                  <a:txBody>
                    <a:bodyPr/>
                    <a:lstStyle/>
                    <a:p>
                      <a:pPr algn="l" fontAlgn="ctr"/>
                      <a:r>
                        <a:rPr lang="ja-JP" altLang="en-US"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FFF2CC"/>
                    </a:solidFill>
                  </a:tcPr>
                </a:tc>
                <a:tc>
                  <a:txBody>
                    <a:bodyPr/>
                    <a:lstStyle/>
                    <a:p>
                      <a:pPr algn="ctr" fontAlgn="ctr"/>
                      <a:r>
                        <a:rPr lang="ja-JP" altLang="en-US"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十分な満足</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ja-JP" altLang="en-US" sz="1000" b="0" i="0" u="none" strike="noStrike">
                          <a:solidFill>
                            <a:srgbClr val="000000"/>
                          </a:solidFill>
                          <a:effectLst/>
                          <a:latin typeface="HG丸ｺﾞｼｯｸM-PRO" panose="020F0600000000000000" pitchFamily="50" charset="-128"/>
                          <a:ea typeface="HG丸ｺﾞｼｯｸM-PRO" panose="020F0600000000000000" pitchFamily="50" charset="-128"/>
                        </a:rPr>
                        <a:t>やや満足</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ctr"/>
                      <a:r>
                        <a:rPr lang="ja-JP" altLang="en-US" sz="700" b="0" i="0" u="none" strike="noStrike" dirty="0">
                          <a:solidFill>
                            <a:srgbClr val="000000"/>
                          </a:solidFill>
                          <a:effectLst/>
                          <a:latin typeface="HG丸ｺﾞｼｯｸM-PRO" panose="020F0600000000000000" pitchFamily="50" charset="-128"/>
                          <a:ea typeface="HG丸ｺﾞｼｯｸM-PRO" panose="020F0600000000000000" pitchFamily="50" charset="-128"/>
                        </a:rPr>
                        <a:t>どちらでもない</a:t>
                      </a:r>
                      <a:br>
                        <a:rPr lang="ja-JP" altLang="en-US" sz="700" b="0" i="0" u="none" strike="noStrike" dirty="0">
                          <a:solidFill>
                            <a:srgbClr val="000000"/>
                          </a:solidFill>
                          <a:effectLst/>
                          <a:latin typeface="HG丸ｺﾞｼｯｸM-PRO" panose="020F0600000000000000" pitchFamily="50" charset="-128"/>
                          <a:ea typeface="HG丸ｺﾞｼｯｸM-PRO" panose="020F0600000000000000" pitchFamily="50" charset="-128"/>
                        </a:rPr>
                      </a:br>
                      <a:r>
                        <a:rPr lang="ja-JP" altLang="en-US" sz="700" b="0" i="0" u="none" strike="noStrike" dirty="0">
                          <a:solidFill>
                            <a:srgbClr val="000000"/>
                          </a:solidFill>
                          <a:effectLst/>
                          <a:latin typeface="HG丸ｺﾞｼｯｸM-PRO" panose="020F0600000000000000" pitchFamily="50" charset="-128"/>
                          <a:ea typeface="HG丸ｺﾞｼｯｸM-PRO" panose="020F0600000000000000" pitchFamily="50" charset="-128"/>
                        </a:rPr>
                        <a:t>やや不満</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a:txBody>
                    <a:bodyPr/>
                    <a:lstStyle/>
                    <a:p>
                      <a:pPr algn="ctr" fontAlgn="ctr"/>
                      <a:r>
                        <a:rPr lang="ja-JP" altLang="en-US"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不満</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ja-JP" altLang="en-US" sz="1000" b="0" i="0" u="none" strike="noStrike">
                          <a:solidFill>
                            <a:srgbClr val="000000"/>
                          </a:solidFill>
                          <a:effectLst/>
                          <a:latin typeface="HG丸ｺﾞｼｯｸM-PRO" panose="020F0600000000000000" pitchFamily="50" charset="-128"/>
                          <a:ea typeface="HG丸ｺﾞｼｯｸM-PRO" panose="020F0600000000000000" pitchFamily="50" charset="-128"/>
                        </a:rPr>
                        <a:t>合計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HG丸ｺﾞｼｯｸM-PRO" panose="020F0600000000000000" pitchFamily="50" charset="-128"/>
                          <a:ea typeface="HG丸ｺﾞｼｯｸM-PRO" panose="020F0600000000000000" pitchFamily="50" charset="-128"/>
                        </a:rPr>
                        <a:t>満足度</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213572">
                <a:tc>
                  <a:txBody>
                    <a:bodyPr/>
                    <a:lstStyle/>
                    <a:p>
                      <a:pPr algn="l" fontAlgn="ctr"/>
                      <a:r>
                        <a:rPr lang="en-US" altLang="ja-JP"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r>
                        <a:rPr lang="ja-JP" altLang="en-US"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、意向・要望</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97.1%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3572">
                <a:tc>
                  <a:txBody>
                    <a:bodyPr/>
                    <a:lstStyle/>
                    <a:p>
                      <a:pPr algn="l" fontAlgn="ctr"/>
                      <a:r>
                        <a:rPr lang="en-US" altLang="ja-JP" sz="1000" b="0" i="0" u="none" strike="noStrike">
                          <a:solidFill>
                            <a:srgbClr val="000000"/>
                          </a:solidFill>
                          <a:effectLst/>
                          <a:latin typeface="HG丸ｺﾞｼｯｸM-PRO" panose="020F0600000000000000" pitchFamily="50" charset="-128"/>
                          <a:ea typeface="HG丸ｺﾞｼｯｸM-PRO" panose="020F0600000000000000" pitchFamily="50" charset="-128"/>
                        </a:rPr>
                        <a:t>2</a:t>
                      </a:r>
                      <a:r>
                        <a:rPr lang="ja-JP" altLang="en-US" sz="1000" b="0" i="0" u="none" strike="noStrike">
                          <a:solidFill>
                            <a:srgbClr val="000000"/>
                          </a:solidFill>
                          <a:effectLst/>
                          <a:latin typeface="HG丸ｺﾞｼｯｸM-PRO" panose="020F0600000000000000" pitchFamily="50" charset="-128"/>
                          <a:ea typeface="HG丸ｺﾞｼｯｸM-PRO" panose="020F0600000000000000" pitchFamily="50" charset="-128"/>
                        </a:rPr>
                        <a:t>、補償提案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98.1%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3572">
                <a:tc>
                  <a:txBody>
                    <a:bodyPr/>
                    <a:lstStyle/>
                    <a:p>
                      <a:pPr algn="l" fontAlgn="ctr"/>
                      <a:r>
                        <a:rPr lang="en-US" altLang="ja-JP" sz="1000" b="0" i="0" u="none" strike="noStrike">
                          <a:solidFill>
                            <a:srgbClr val="000000"/>
                          </a:solidFill>
                          <a:effectLst/>
                          <a:latin typeface="HG丸ｺﾞｼｯｸM-PRO" panose="020F0600000000000000" pitchFamily="50" charset="-128"/>
                          <a:ea typeface="HG丸ｺﾞｼｯｸM-PRO" panose="020F0600000000000000" pitchFamily="50" charset="-128"/>
                        </a:rPr>
                        <a:t>3</a:t>
                      </a:r>
                      <a:r>
                        <a:rPr lang="ja-JP" altLang="en-US" sz="1000" b="0" i="0" u="none" strike="noStrike">
                          <a:solidFill>
                            <a:srgbClr val="000000"/>
                          </a:solidFill>
                          <a:effectLst/>
                          <a:latin typeface="HG丸ｺﾞｼｯｸM-PRO" panose="020F0600000000000000" pitchFamily="50" charset="-128"/>
                          <a:ea typeface="HG丸ｺﾞｼｯｸM-PRO" panose="020F0600000000000000" pitchFamily="50" charset="-128"/>
                        </a:rPr>
                        <a:t>、内容について</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85.6%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13572">
                <a:tc>
                  <a:txBody>
                    <a:bodyPr/>
                    <a:lstStyle/>
                    <a:p>
                      <a:pPr algn="l" fontAlgn="ctr"/>
                      <a:r>
                        <a:rPr lang="en-US" altLang="ja-JP"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4</a:t>
                      </a:r>
                      <a:r>
                        <a:rPr lang="ja-JP" altLang="en-US"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、重説について</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81.7%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3388">
                <a:tc>
                  <a:txBody>
                    <a:bodyPr/>
                    <a:lstStyle/>
                    <a:p>
                      <a:pPr algn="l" fontAlgn="ctr"/>
                      <a:r>
                        <a:rPr lang="en-US" altLang="ja-JP" sz="1000" b="0" i="0" u="none" strike="noStrike">
                          <a:solidFill>
                            <a:srgbClr val="000000"/>
                          </a:solidFill>
                          <a:effectLst/>
                          <a:latin typeface="HG丸ｺﾞｼｯｸM-PRO" panose="020F0600000000000000" pitchFamily="50" charset="-128"/>
                          <a:ea typeface="HG丸ｺﾞｼｯｸM-PRO" panose="020F0600000000000000" pitchFamily="50" charset="-128"/>
                        </a:rPr>
                        <a:t>5</a:t>
                      </a:r>
                      <a:r>
                        <a:rPr lang="ja-JP" altLang="en-US" sz="1000" b="0" i="0" u="none" strike="noStrike">
                          <a:solidFill>
                            <a:srgbClr val="000000"/>
                          </a:solidFill>
                          <a:effectLst/>
                          <a:latin typeface="HG丸ｺﾞｼｯｸM-PRO" panose="020F0600000000000000" pitchFamily="50" charset="-128"/>
                          <a:ea typeface="HG丸ｺﾞｼｯｸM-PRO" panose="020F0600000000000000" pitchFamily="50" charset="-128"/>
                        </a:rPr>
                        <a:t>、選択理由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HG丸ｺﾞｼｯｸM-PRO" panose="020F0600000000000000" pitchFamily="50" charset="-128"/>
                          <a:ea typeface="HG丸ｺﾞｼｯｸM-PRO" panose="020F0600000000000000" pitchFamily="50" charset="-128"/>
                        </a:rPr>
                        <a:t>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13572">
                <a:tc>
                  <a:txBody>
                    <a:bodyPr/>
                    <a:lstStyle/>
                    <a:p>
                      <a:pPr algn="l" fontAlgn="ctr"/>
                      <a:r>
                        <a:rPr lang="en-US" altLang="ja-JP" sz="1000" b="0" i="0" u="none" strike="noStrike">
                          <a:solidFill>
                            <a:srgbClr val="000000"/>
                          </a:solidFill>
                          <a:effectLst/>
                          <a:latin typeface="HG丸ｺﾞｼｯｸM-PRO" panose="020F0600000000000000" pitchFamily="50" charset="-128"/>
                          <a:ea typeface="HG丸ｺﾞｼｯｸM-PRO" panose="020F0600000000000000" pitchFamily="50" charset="-128"/>
                        </a:rPr>
                        <a:t>6</a:t>
                      </a:r>
                      <a:r>
                        <a:rPr lang="ja-JP" altLang="en-US" sz="1000" b="0" i="0" u="none" strike="noStrike">
                          <a:solidFill>
                            <a:srgbClr val="000000"/>
                          </a:solidFill>
                          <a:effectLst/>
                          <a:latin typeface="HG丸ｺﾞｼｯｸM-PRO" panose="020F0600000000000000" pitchFamily="50" charset="-128"/>
                          <a:ea typeface="HG丸ｺﾞｼｯｸM-PRO" panose="020F0600000000000000" pitchFamily="50" charset="-128"/>
                        </a:rPr>
                        <a:t>、対応</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98.1%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aphicFrame>
        <p:nvGraphicFramePr>
          <p:cNvPr id="23" name="表 22">
            <a:extLst>
              <a:ext uri="{FF2B5EF4-FFF2-40B4-BE49-F238E27FC236}">
                <a16:creationId xmlns:a16="http://schemas.microsoft.com/office/drawing/2014/main" id="{2D700ABF-0C49-17C2-56C4-24A7753F2137}"/>
              </a:ext>
            </a:extLst>
          </p:cNvPr>
          <p:cNvGraphicFramePr>
            <a:graphicFrameLocks noGrp="1"/>
          </p:cNvGraphicFramePr>
          <p:nvPr>
            <p:extLst>
              <p:ext uri="{D42A27DB-BD31-4B8C-83A1-F6EECF244321}">
                <p14:modId xmlns:p14="http://schemas.microsoft.com/office/powerpoint/2010/main" val="1887003"/>
              </p:ext>
            </p:extLst>
          </p:nvPr>
        </p:nvGraphicFramePr>
        <p:xfrm>
          <a:off x="828676" y="5525422"/>
          <a:ext cx="7143748" cy="1224650"/>
        </p:xfrm>
        <a:graphic>
          <a:graphicData uri="http://schemas.openxmlformats.org/drawingml/2006/table">
            <a:tbl>
              <a:tblPr/>
              <a:tblGrid>
                <a:gridCol w="1345420">
                  <a:extLst>
                    <a:ext uri="{9D8B030D-6E8A-4147-A177-3AD203B41FA5}">
                      <a16:colId xmlns:a16="http://schemas.microsoft.com/office/drawing/2014/main" val="20000"/>
                    </a:ext>
                  </a:extLst>
                </a:gridCol>
                <a:gridCol w="963494">
                  <a:extLst>
                    <a:ext uri="{9D8B030D-6E8A-4147-A177-3AD203B41FA5}">
                      <a16:colId xmlns:a16="http://schemas.microsoft.com/office/drawing/2014/main" val="20001"/>
                    </a:ext>
                  </a:extLst>
                </a:gridCol>
                <a:gridCol w="963494">
                  <a:extLst>
                    <a:ext uri="{9D8B030D-6E8A-4147-A177-3AD203B41FA5}">
                      <a16:colId xmlns:a16="http://schemas.microsoft.com/office/drawing/2014/main" val="20002"/>
                    </a:ext>
                  </a:extLst>
                </a:gridCol>
                <a:gridCol w="963494">
                  <a:extLst>
                    <a:ext uri="{9D8B030D-6E8A-4147-A177-3AD203B41FA5}">
                      <a16:colId xmlns:a16="http://schemas.microsoft.com/office/drawing/2014/main" val="20003"/>
                    </a:ext>
                  </a:extLst>
                </a:gridCol>
                <a:gridCol w="972176">
                  <a:extLst>
                    <a:ext uri="{9D8B030D-6E8A-4147-A177-3AD203B41FA5}">
                      <a16:colId xmlns:a16="http://schemas.microsoft.com/office/drawing/2014/main" val="20004"/>
                    </a:ext>
                  </a:extLst>
                </a:gridCol>
                <a:gridCol w="963494">
                  <a:extLst>
                    <a:ext uri="{9D8B030D-6E8A-4147-A177-3AD203B41FA5}">
                      <a16:colId xmlns:a16="http://schemas.microsoft.com/office/drawing/2014/main" val="20005"/>
                    </a:ext>
                  </a:extLst>
                </a:gridCol>
                <a:gridCol w="972176">
                  <a:extLst>
                    <a:ext uri="{9D8B030D-6E8A-4147-A177-3AD203B41FA5}">
                      <a16:colId xmlns:a16="http://schemas.microsoft.com/office/drawing/2014/main" val="20006"/>
                    </a:ext>
                  </a:extLst>
                </a:gridCol>
              </a:tblGrid>
              <a:tr h="486144">
                <a:tc>
                  <a:txBody>
                    <a:bodyPr/>
                    <a:lstStyle/>
                    <a:p>
                      <a:pPr algn="l"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FFF2CC"/>
                    </a:solidFill>
                  </a:tcPr>
                </a:tc>
                <a:tc>
                  <a:txBody>
                    <a:bodyPr/>
                    <a:lstStyle/>
                    <a:p>
                      <a:pPr algn="ctr" fontAlgn="ct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r>
                        <a:rPr lang="ja-JP" altLang="en-US" sz="800" b="0" i="0" u="none" strike="noStrike" dirty="0" err="1">
                          <a:solidFill>
                            <a:srgbClr val="000000"/>
                          </a:solidFill>
                          <a:effectLst/>
                          <a:latin typeface="HG丸ｺﾞｼｯｸM-PRO" panose="020F0600000000000000" pitchFamily="50" charset="-128"/>
                          <a:ea typeface="HG丸ｺﾞｼｯｸM-PRO" panose="020F0600000000000000" pitchFamily="50" charset="-128"/>
                        </a:rPr>
                        <a:t>、</a:t>
                      </a: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意向・要望</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zh-TW"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r>
                        <a:rPr lang="en-US" altLang="zh-TW"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2</a:t>
                      </a:r>
                      <a:r>
                        <a:rPr lang="zh-TW"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、補償提案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3</a:t>
                      </a:r>
                      <a:r>
                        <a:rPr lang="ja-JP" altLang="en-US" sz="800" b="0" i="0" u="none" strike="noStrike" dirty="0" err="1">
                          <a:solidFill>
                            <a:srgbClr val="000000"/>
                          </a:solidFill>
                          <a:effectLst/>
                          <a:latin typeface="HG丸ｺﾞｼｯｸM-PRO" panose="020F0600000000000000" pitchFamily="50" charset="-128"/>
                          <a:ea typeface="HG丸ｺﾞｼｯｸM-PRO" panose="020F0600000000000000" pitchFamily="50" charset="-128"/>
                        </a:rPr>
                        <a:t>、</a:t>
                      </a: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内容について</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4</a:t>
                      </a:r>
                      <a:r>
                        <a:rPr lang="ja-JP" altLang="en-US" sz="800" b="0" i="0" u="none" strike="noStrike" dirty="0" err="1">
                          <a:solidFill>
                            <a:srgbClr val="000000"/>
                          </a:solidFill>
                          <a:effectLst/>
                          <a:latin typeface="HG丸ｺﾞｼｯｸM-PRO" panose="020F0600000000000000" pitchFamily="50" charset="-128"/>
                          <a:ea typeface="HG丸ｺﾞｼｯｸM-PRO" panose="020F0600000000000000" pitchFamily="50" charset="-128"/>
                        </a:rPr>
                        <a:t>、</a:t>
                      </a: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重説について</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zh-TW"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r>
                        <a:rPr lang="en-US" altLang="zh-TW"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5</a:t>
                      </a:r>
                      <a:r>
                        <a:rPr lang="zh-TW"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、選択理由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6</a:t>
                      </a:r>
                      <a:r>
                        <a:rPr lang="ja-JP" altLang="en-US" sz="800" b="0" i="0" u="none" strike="noStrike" dirty="0" err="1">
                          <a:solidFill>
                            <a:srgbClr val="000000"/>
                          </a:solidFill>
                          <a:effectLst/>
                          <a:latin typeface="HG丸ｺﾞｼｯｸM-PRO" panose="020F0600000000000000" pitchFamily="50" charset="-128"/>
                          <a:ea typeface="HG丸ｺﾞｼｯｸM-PRO" panose="020F0600000000000000" pitchFamily="50" charset="-128"/>
                        </a:rPr>
                        <a:t>、</a:t>
                      </a: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対応</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0000"/>
                  </a:ext>
                </a:extLst>
              </a:tr>
              <a:tr h="456831">
                <a:tc>
                  <a:txBody>
                    <a:bodyPr/>
                    <a:lstStyle/>
                    <a:p>
                      <a:pPr algn="l" fontAlgn="ctr"/>
                      <a:r>
                        <a:rPr lang="ja-JP" altLang="en-US" sz="1100" b="0" i="0" u="none" strike="noStrike">
                          <a:solidFill>
                            <a:srgbClr val="000000"/>
                          </a:solidFill>
                          <a:effectLst/>
                          <a:latin typeface="HG丸ｺﾞｼｯｸM-PRO" panose="020F0600000000000000" pitchFamily="50" charset="-128"/>
                          <a:ea typeface="HG丸ｺﾞｼｯｸM-PRO" panose="020F0600000000000000" pitchFamily="50" charset="-128"/>
                        </a:rPr>
                        <a:t>前年比増減</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chemeClr val="tx1"/>
                          </a:solidFill>
                          <a:effectLst/>
                          <a:latin typeface="HG丸ｺﾞｼｯｸM-PRO" panose="020F0600000000000000" pitchFamily="50" charset="-128"/>
                          <a:ea typeface="HG丸ｺﾞｼｯｸM-PRO" panose="020F0600000000000000" pitchFamily="50" charset="-128"/>
                        </a:rPr>
                        <a:t>-1.9%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200" b="0" i="0" u="none" strike="noStrike" dirty="0">
                          <a:solidFill>
                            <a:schemeClr val="tx1"/>
                          </a:solidFill>
                          <a:effectLst/>
                          <a:latin typeface="HG丸ｺﾞｼｯｸM-PRO" panose="020F0600000000000000" pitchFamily="50" charset="-128"/>
                          <a:ea typeface="HG丸ｺﾞｼｯｸM-PRO" panose="020F0600000000000000" pitchFamily="50" charset="-128"/>
                        </a:rPr>
                        <a:t>＋</a:t>
                      </a:r>
                      <a:r>
                        <a:rPr lang="en-US" altLang="ja-JP" sz="1200" b="0" i="0" u="none" strike="noStrike" dirty="0">
                          <a:solidFill>
                            <a:schemeClr val="tx1"/>
                          </a:solidFill>
                          <a:effectLst/>
                          <a:latin typeface="HG丸ｺﾞｼｯｸM-PRO" panose="020F0600000000000000" pitchFamily="50" charset="-128"/>
                          <a:ea typeface="HG丸ｺﾞｼｯｸM-PRO" panose="020F0600000000000000" pitchFamily="50" charset="-128"/>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chemeClr val="tx1"/>
                          </a:solidFill>
                          <a:effectLst/>
                          <a:latin typeface="HG丸ｺﾞｼｯｸM-PRO" panose="020F0600000000000000" pitchFamily="50" charset="-128"/>
                          <a:ea typeface="HG丸ｺﾞｼｯｸM-PRO" panose="020F0600000000000000" pitchFamily="50" charset="-128"/>
                        </a:rPr>
                        <a:t>-2.6%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200" b="0" i="0" u="none" strike="noStrike" dirty="0">
                          <a:solidFill>
                            <a:schemeClr val="tx1"/>
                          </a:solidFill>
                          <a:effectLst/>
                          <a:latin typeface="HG丸ｺﾞｼｯｸM-PRO" panose="020F0600000000000000" pitchFamily="50" charset="-128"/>
                          <a:ea typeface="HG丸ｺﾞｼｯｸM-PRO" panose="020F0600000000000000" pitchFamily="50" charset="-128"/>
                        </a:rPr>
                        <a:t>＋</a:t>
                      </a:r>
                      <a:r>
                        <a:rPr lang="en-US" altLang="ja-JP" sz="1200" b="0" i="0" u="none" strike="noStrike" dirty="0">
                          <a:solidFill>
                            <a:schemeClr val="tx1"/>
                          </a:solidFill>
                          <a:effectLst/>
                          <a:latin typeface="HG丸ｺﾞｼｯｸM-PRO" panose="020F0600000000000000" pitchFamily="50" charset="-128"/>
                          <a:ea typeface="HG丸ｺﾞｼｯｸM-PRO" panose="020F0600000000000000" pitchFamily="50" charset="-128"/>
                        </a:rPr>
                        <a:t>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chemeClr val="tx1"/>
                          </a:solidFill>
                          <a:effectLst/>
                          <a:latin typeface="HG丸ｺﾞｼｯｸM-PRO" panose="020F0600000000000000" pitchFamily="50" charset="-128"/>
                          <a:ea typeface="HG丸ｺﾞｼｯｸM-PRO" panose="020F0600000000000000" pitchFamily="50" charset="-128"/>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200" b="0" i="0" u="none" strike="noStrike" dirty="0">
                          <a:solidFill>
                            <a:schemeClr val="tx1"/>
                          </a:solidFill>
                          <a:effectLst/>
                          <a:latin typeface="HG丸ｺﾞｼｯｸM-PRO" panose="020F0600000000000000" pitchFamily="50" charset="-128"/>
                          <a:ea typeface="HG丸ｺﾞｼｯｸM-PRO" panose="020F0600000000000000" pitchFamily="50" charset="-128"/>
                        </a:rPr>
                        <a:t>+3.0%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81675">
                <a:tc gridSpan="3">
                  <a:txBody>
                    <a:bodyPr/>
                    <a:lstStyle/>
                    <a:p>
                      <a:pPr algn="l" fontAlgn="ctr"/>
                      <a:endPar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2"/>
                  </a:ext>
                </a:extLst>
              </a:tr>
            </a:tbl>
          </a:graphicData>
        </a:graphic>
      </p:graphicFrame>
      <p:graphicFrame>
        <p:nvGraphicFramePr>
          <p:cNvPr id="24" name="コンテンツ プレースホルダー 7">
            <a:extLst>
              <a:ext uri="{FF2B5EF4-FFF2-40B4-BE49-F238E27FC236}">
                <a16:creationId xmlns:a16="http://schemas.microsoft.com/office/drawing/2014/main" id="{C224F03C-6E19-04C3-0112-C4D3210E4DB7}"/>
              </a:ext>
            </a:extLst>
          </p:cNvPr>
          <p:cNvGraphicFramePr>
            <a:graphicFrameLocks/>
          </p:cNvGraphicFramePr>
          <p:nvPr>
            <p:extLst>
              <p:ext uri="{D42A27DB-BD31-4B8C-83A1-F6EECF244321}">
                <p14:modId xmlns:p14="http://schemas.microsoft.com/office/powerpoint/2010/main" val="1242353713"/>
              </p:ext>
            </p:extLst>
          </p:nvPr>
        </p:nvGraphicFramePr>
        <p:xfrm>
          <a:off x="828674" y="3569123"/>
          <a:ext cx="7143750" cy="1531621"/>
        </p:xfrm>
        <a:graphic>
          <a:graphicData uri="http://schemas.openxmlformats.org/drawingml/2006/table">
            <a:tbl>
              <a:tblPr/>
              <a:tblGrid>
                <a:gridCol w="1345420">
                  <a:extLst>
                    <a:ext uri="{9D8B030D-6E8A-4147-A177-3AD203B41FA5}">
                      <a16:colId xmlns:a16="http://schemas.microsoft.com/office/drawing/2014/main" val="20000"/>
                    </a:ext>
                  </a:extLst>
                </a:gridCol>
                <a:gridCol w="963495">
                  <a:extLst>
                    <a:ext uri="{9D8B030D-6E8A-4147-A177-3AD203B41FA5}">
                      <a16:colId xmlns:a16="http://schemas.microsoft.com/office/drawing/2014/main" val="20001"/>
                    </a:ext>
                  </a:extLst>
                </a:gridCol>
                <a:gridCol w="963495">
                  <a:extLst>
                    <a:ext uri="{9D8B030D-6E8A-4147-A177-3AD203B41FA5}">
                      <a16:colId xmlns:a16="http://schemas.microsoft.com/office/drawing/2014/main" val="20002"/>
                    </a:ext>
                  </a:extLst>
                </a:gridCol>
                <a:gridCol w="978916">
                  <a:extLst>
                    <a:ext uri="{9D8B030D-6E8A-4147-A177-3AD203B41FA5}">
                      <a16:colId xmlns:a16="http://schemas.microsoft.com/office/drawing/2014/main" val="20003"/>
                    </a:ext>
                  </a:extLst>
                </a:gridCol>
                <a:gridCol w="956754">
                  <a:extLst>
                    <a:ext uri="{9D8B030D-6E8A-4147-A177-3AD203B41FA5}">
                      <a16:colId xmlns:a16="http://schemas.microsoft.com/office/drawing/2014/main" val="20004"/>
                    </a:ext>
                  </a:extLst>
                </a:gridCol>
                <a:gridCol w="963495">
                  <a:extLst>
                    <a:ext uri="{9D8B030D-6E8A-4147-A177-3AD203B41FA5}">
                      <a16:colId xmlns:a16="http://schemas.microsoft.com/office/drawing/2014/main" val="20005"/>
                    </a:ext>
                  </a:extLst>
                </a:gridCol>
                <a:gridCol w="972175">
                  <a:extLst>
                    <a:ext uri="{9D8B030D-6E8A-4147-A177-3AD203B41FA5}">
                      <a16:colId xmlns:a16="http://schemas.microsoft.com/office/drawing/2014/main" val="20006"/>
                    </a:ext>
                  </a:extLst>
                </a:gridCol>
              </a:tblGrid>
              <a:tr h="260001">
                <a:tc>
                  <a:txBody>
                    <a:bodyPr/>
                    <a:lstStyle/>
                    <a:p>
                      <a:pPr algn="l" fontAlgn="ctr"/>
                      <a:r>
                        <a:rPr lang="ja-JP" altLang="en-US"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FFF2CC"/>
                    </a:solidFill>
                  </a:tcPr>
                </a:tc>
                <a:tc>
                  <a:txBody>
                    <a:bodyPr/>
                    <a:lstStyle/>
                    <a:p>
                      <a:pPr algn="ctr" fontAlgn="ctr"/>
                      <a:r>
                        <a:rPr lang="ja-JP" altLang="en-US"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十分な満足</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ja-JP" altLang="en-US" sz="1000" b="0" i="0" u="none" strike="noStrike">
                          <a:solidFill>
                            <a:srgbClr val="000000"/>
                          </a:solidFill>
                          <a:effectLst/>
                          <a:latin typeface="HG丸ｺﾞｼｯｸM-PRO" panose="020F0600000000000000" pitchFamily="50" charset="-128"/>
                          <a:ea typeface="HG丸ｺﾞｼｯｸM-PRO" panose="020F0600000000000000" pitchFamily="50" charset="-128"/>
                        </a:rPr>
                        <a:t>やや満足</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ctr"/>
                      <a:r>
                        <a:rPr lang="ja-JP" altLang="en-US" sz="700" b="0" i="0" u="none" strike="noStrike" dirty="0">
                          <a:solidFill>
                            <a:srgbClr val="000000"/>
                          </a:solidFill>
                          <a:effectLst/>
                          <a:latin typeface="HG丸ｺﾞｼｯｸM-PRO" panose="020F0600000000000000" pitchFamily="50" charset="-128"/>
                          <a:ea typeface="HG丸ｺﾞｼｯｸM-PRO" panose="020F0600000000000000" pitchFamily="50" charset="-128"/>
                        </a:rPr>
                        <a:t>どちらでもない</a:t>
                      </a:r>
                      <a:br>
                        <a:rPr lang="ja-JP" altLang="en-US" sz="700" b="0" i="0" u="none" strike="noStrike" dirty="0">
                          <a:solidFill>
                            <a:srgbClr val="000000"/>
                          </a:solidFill>
                          <a:effectLst/>
                          <a:latin typeface="HG丸ｺﾞｼｯｸM-PRO" panose="020F0600000000000000" pitchFamily="50" charset="-128"/>
                          <a:ea typeface="HG丸ｺﾞｼｯｸM-PRO" panose="020F0600000000000000" pitchFamily="50" charset="-128"/>
                        </a:rPr>
                      </a:br>
                      <a:r>
                        <a:rPr lang="ja-JP" altLang="en-US" sz="700" b="0" i="0" u="none" strike="noStrike" dirty="0">
                          <a:solidFill>
                            <a:srgbClr val="000000"/>
                          </a:solidFill>
                          <a:effectLst/>
                          <a:latin typeface="HG丸ｺﾞｼｯｸM-PRO" panose="020F0600000000000000" pitchFamily="50" charset="-128"/>
                          <a:ea typeface="HG丸ｺﾞｼｯｸM-PRO" panose="020F0600000000000000" pitchFamily="50" charset="-128"/>
                        </a:rPr>
                        <a:t>やや不満</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C9C9"/>
                    </a:solidFill>
                  </a:tcPr>
                </a:tc>
                <a:tc>
                  <a:txBody>
                    <a:bodyPr/>
                    <a:lstStyle/>
                    <a:p>
                      <a:pPr algn="ctr" fontAlgn="ctr"/>
                      <a:r>
                        <a:rPr lang="ja-JP" altLang="en-US"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不満</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ja-JP" altLang="en-US" sz="1000" b="0" i="0" u="none" strike="noStrike">
                          <a:solidFill>
                            <a:srgbClr val="000000"/>
                          </a:solidFill>
                          <a:effectLst/>
                          <a:latin typeface="HG丸ｺﾞｼｯｸM-PRO" panose="020F0600000000000000" pitchFamily="50" charset="-128"/>
                          <a:ea typeface="HG丸ｺﾞｼｯｸM-PRO" panose="020F0600000000000000" pitchFamily="50" charset="-128"/>
                        </a:rPr>
                        <a:t>合計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満足度</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213572">
                <a:tc>
                  <a:txBody>
                    <a:bodyPr/>
                    <a:lstStyle/>
                    <a:p>
                      <a:pPr algn="l" fontAlgn="ctr"/>
                      <a:r>
                        <a:rPr lang="en-US" altLang="ja-JP"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r>
                        <a:rPr lang="ja-JP" altLang="en-US"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、意向・要望</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99.0%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3572">
                <a:tc>
                  <a:txBody>
                    <a:bodyPr/>
                    <a:lstStyle/>
                    <a:p>
                      <a:pPr algn="l" fontAlgn="ctr"/>
                      <a:r>
                        <a:rPr lang="en-US" altLang="ja-JP" sz="1000" b="0" i="0" u="none" strike="noStrike">
                          <a:solidFill>
                            <a:srgbClr val="000000"/>
                          </a:solidFill>
                          <a:effectLst/>
                          <a:latin typeface="HG丸ｺﾞｼｯｸM-PRO" panose="020F0600000000000000" pitchFamily="50" charset="-128"/>
                          <a:ea typeface="HG丸ｺﾞｼｯｸM-PRO" panose="020F0600000000000000" pitchFamily="50" charset="-128"/>
                        </a:rPr>
                        <a:t>2</a:t>
                      </a:r>
                      <a:r>
                        <a:rPr lang="ja-JP" altLang="en-US" sz="1000" b="0" i="0" u="none" strike="noStrike">
                          <a:solidFill>
                            <a:srgbClr val="000000"/>
                          </a:solidFill>
                          <a:effectLst/>
                          <a:latin typeface="HG丸ｺﾞｼｯｸM-PRO" panose="020F0600000000000000" pitchFamily="50" charset="-128"/>
                          <a:ea typeface="HG丸ｺﾞｼｯｸM-PRO" panose="020F0600000000000000" pitchFamily="50" charset="-128"/>
                        </a:rPr>
                        <a:t>、補償提案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HG丸ｺﾞｼｯｸM-PRO" panose="020F0600000000000000" pitchFamily="50" charset="-128"/>
                          <a:ea typeface="HG丸ｺﾞｼｯｸM-PRO" panose="020F0600000000000000" pitchFamily="50" charset="-128"/>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92.1%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3572">
                <a:tc>
                  <a:txBody>
                    <a:bodyPr/>
                    <a:lstStyle/>
                    <a:p>
                      <a:pPr algn="l" fontAlgn="ctr"/>
                      <a:r>
                        <a:rPr lang="en-US" altLang="ja-JP"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3</a:t>
                      </a:r>
                      <a:r>
                        <a:rPr lang="ja-JP" altLang="en-US"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、内容について</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88.2%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03760">
                <a:tc>
                  <a:txBody>
                    <a:bodyPr/>
                    <a:lstStyle/>
                    <a:p>
                      <a:pPr algn="l" fontAlgn="ctr"/>
                      <a:r>
                        <a:rPr lang="en-US" altLang="ja-JP" sz="1000" b="0" i="0" u="none" strike="noStrike">
                          <a:solidFill>
                            <a:srgbClr val="000000"/>
                          </a:solidFill>
                          <a:effectLst/>
                          <a:latin typeface="HG丸ｺﾞｼｯｸM-PRO" panose="020F0600000000000000" pitchFamily="50" charset="-128"/>
                          <a:ea typeface="HG丸ｺﾞｼｯｸM-PRO" panose="020F0600000000000000" pitchFamily="50" charset="-128"/>
                        </a:rPr>
                        <a:t>4</a:t>
                      </a:r>
                      <a:r>
                        <a:rPr lang="ja-JP" altLang="en-US" sz="1000" b="0" i="0" u="none" strike="noStrike">
                          <a:solidFill>
                            <a:srgbClr val="000000"/>
                          </a:solidFill>
                          <a:effectLst/>
                          <a:latin typeface="HG丸ｺﾞｼｯｸM-PRO" panose="020F0600000000000000" pitchFamily="50" charset="-128"/>
                          <a:ea typeface="HG丸ｺﾞｼｯｸM-PRO" panose="020F0600000000000000" pitchFamily="50" charset="-128"/>
                        </a:rPr>
                        <a:t>、重説について</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78.4%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3572">
                <a:tc>
                  <a:txBody>
                    <a:bodyPr/>
                    <a:lstStyle/>
                    <a:p>
                      <a:pPr algn="l" fontAlgn="ctr"/>
                      <a:r>
                        <a:rPr lang="en-US" altLang="ja-JP" sz="1000" b="0" i="0" u="none" strike="noStrike">
                          <a:solidFill>
                            <a:srgbClr val="000000"/>
                          </a:solidFill>
                          <a:effectLst/>
                          <a:latin typeface="HG丸ｺﾞｼｯｸM-PRO" panose="020F0600000000000000" pitchFamily="50" charset="-128"/>
                          <a:ea typeface="HG丸ｺﾞｼｯｸM-PRO" panose="020F0600000000000000" pitchFamily="50" charset="-128"/>
                        </a:rPr>
                        <a:t>5</a:t>
                      </a:r>
                      <a:r>
                        <a:rPr lang="ja-JP" altLang="en-US" sz="1000" b="0" i="0" u="none" strike="noStrike">
                          <a:solidFill>
                            <a:srgbClr val="000000"/>
                          </a:solidFill>
                          <a:effectLst/>
                          <a:latin typeface="HG丸ｺﾞｼｯｸM-PRO" panose="020F0600000000000000" pitchFamily="50" charset="-128"/>
                          <a:ea typeface="HG丸ｺﾞｼｯｸM-PRO" panose="020F0600000000000000" pitchFamily="50" charset="-128"/>
                        </a:rPr>
                        <a:t>、選択理由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a:solidFill>
                            <a:srgbClr val="000000"/>
                          </a:solidFill>
                          <a:effectLst/>
                          <a:latin typeface="HG丸ｺﾞｼｯｸM-PRO" panose="020F0600000000000000" pitchFamily="50" charset="-128"/>
                          <a:ea typeface="HG丸ｺﾞｼｯｸM-PRO" panose="020F0600000000000000" pitchFamily="50" charset="-128"/>
                        </a:rPr>
                        <a:t>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13572">
                <a:tc>
                  <a:txBody>
                    <a:bodyPr/>
                    <a:lstStyle/>
                    <a:p>
                      <a:pPr algn="l" fontAlgn="ctr"/>
                      <a:r>
                        <a:rPr lang="en-US" altLang="ja-JP"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6</a:t>
                      </a:r>
                      <a:r>
                        <a:rPr lang="ja-JP" altLang="en-US" sz="1000" b="0" i="0" u="none" strike="noStrike" dirty="0">
                          <a:solidFill>
                            <a:srgbClr val="000000"/>
                          </a:solidFill>
                          <a:effectLst/>
                          <a:latin typeface="HG丸ｺﾞｼｯｸM-PRO" panose="020F0600000000000000" pitchFamily="50" charset="-128"/>
                          <a:ea typeface="HG丸ｺﾞｼｯｸM-PRO" panose="020F0600000000000000" pitchFamily="50" charset="-128"/>
                        </a:rPr>
                        <a:t>、対応</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102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95.1%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2" name="スライド番号プレースホルダー 6">
            <a:extLst>
              <a:ext uri="{FF2B5EF4-FFF2-40B4-BE49-F238E27FC236}">
                <a16:creationId xmlns:a16="http://schemas.microsoft.com/office/drawing/2014/main" id="{7B717D6B-F16C-81E2-1ADD-83560D6106DC}"/>
              </a:ext>
            </a:extLst>
          </p:cNvPr>
          <p:cNvSpPr>
            <a:spLocks noGrp="1"/>
          </p:cNvSpPr>
          <p:nvPr>
            <p:ph type="sldNum" sz="quarter" idx="12"/>
          </p:nvPr>
        </p:nvSpPr>
        <p:spPr>
          <a:xfrm>
            <a:off x="6711742" y="6314616"/>
            <a:ext cx="2109561" cy="385413"/>
          </a:xfrm>
        </p:spPr>
        <p:txBody>
          <a:bodyPr/>
          <a:lstStyle/>
          <a:p>
            <a:fld id="{80EECDEB-6C16-4AC2-B50B-04DFA998217E}" type="slidenum">
              <a:rPr kumimoji="1" lang="ja-JP" altLang="en-US" smtClean="0"/>
              <a:t>14</a:t>
            </a:fld>
            <a:endParaRPr kumimoji="1" lang="ja-JP" altLang="en-US" dirty="0"/>
          </a:p>
        </p:txBody>
      </p:sp>
    </p:spTree>
    <p:extLst>
      <p:ext uri="{BB962C8B-B14F-4D97-AF65-F5344CB8AC3E}">
        <p14:creationId xmlns:p14="http://schemas.microsoft.com/office/powerpoint/2010/main" val="3374794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B3805-1908-D0C3-49B5-4840CCD5D3CB}"/>
            </a:ext>
          </a:extLst>
        </p:cNvPr>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C122F19D-77B4-7BE1-3C37-7311A7082427}"/>
              </a:ext>
            </a:extLst>
          </p:cNvPr>
          <p:cNvSpPr>
            <a:spLocks noGrp="1"/>
          </p:cNvSpPr>
          <p:nvPr>
            <p:ph type="sldNum" sz="quarter" idx="12"/>
          </p:nvPr>
        </p:nvSpPr>
        <p:spPr>
          <a:xfrm>
            <a:off x="6682246" y="6307061"/>
            <a:ext cx="2109561" cy="385413"/>
          </a:xfrm>
        </p:spPr>
        <p:txBody>
          <a:bodyPr/>
          <a:lstStyle/>
          <a:p>
            <a:fld id="{80EECDEB-6C16-4AC2-B50B-04DFA998217E}" type="slidenum">
              <a:rPr kumimoji="1" lang="ja-JP" altLang="en-US" smtClean="0"/>
              <a:t>15</a:t>
            </a:fld>
            <a:endParaRPr kumimoji="1" lang="ja-JP" altLang="en-US"/>
          </a:p>
        </p:txBody>
      </p:sp>
      <p:sp>
        <p:nvSpPr>
          <p:cNvPr id="5" name="タイトル 1">
            <a:extLst>
              <a:ext uri="{FF2B5EF4-FFF2-40B4-BE49-F238E27FC236}">
                <a16:creationId xmlns:a16="http://schemas.microsoft.com/office/drawing/2014/main" id="{9028BDF2-5077-757D-B404-BB2F6BD855EE}"/>
              </a:ext>
            </a:extLst>
          </p:cNvPr>
          <p:cNvSpPr txBox="1">
            <a:spLocks/>
          </p:cNvSpPr>
          <p:nvPr/>
        </p:nvSpPr>
        <p:spPr>
          <a:xfrm>
            <a:off x="467112" y="337223"/>
            <a:ext cx="7462748" cy="58999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000">
                <a:ln w="22225">
                  <a:noFill/>
                  <a:prstDash val="solid"/>
                </a:ln>
                <a:latin typeface="Meiryo UI" panose="020B0604030504040204" pitchFamily="50" charset="-128"/>
                <a:ea typeface="Meiryo UI" panose="020B0604030504040204" pitchFamily="50" charset="-128"/>
              </a:rPr>
              <a:t>未成約「お客様アンケート」に関する分析</a:t>
            </a:r>
            <a:endParaRPr lang="ja-JP" altLang="en-US" sz="3000" dirty="0">
              <a:ln w="22225">
                <a:noFill/>
                <a:prstDash val="solid"/>
              </a:ln>
              <a:latin typeface="Meiryo UI" panose="020B0604030504040204" pitchFamily="50" charset="-128"/>
              <a:ea typeface="Meiryo UI" panose="020B0604030504040204" pitchFamily="50" charset="-128"/>
            </a:endParaRPr>
          </a:p>
        </p:txBody>
      </p:sp>
      <p:sp>
        <p:nvSpPr>
          <p:cNvPr id="6" name="コンテンツ プレースホルダー 4">
            <a:extLst>
              <a:ext uri="{FF2B5EF4-FFF2-40B4-BE49-F238E27FC236}">
                <a16:creationId xmlns:a16="http://schemas.microsoft.com/office/drawing/2014/main" id="{4D3D917F-F9F0-9BB7-4C7E-4572131C5AEB}"/>
              </a:ext>
            </a:extLst>
          </p:cNvPr>
          <p:cNvSpPr txBox="1">
            <a:spLocks/>
          </p:cNvSpPr>
          <p:nvPr/>
        </p:nvSpPr>
        <p:spPr>
          <a:xfrm>
            <a:off x="299477" y="1281177"/>
            <a:ext cx="6450425" cy="871474"/>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50000"/>
              </a:lnSpc>
              <a:spcBef>
                <a:spcPts val="0"/>
              </a:spcBef>
            </a:pP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未成約時</a:t>
            </a:r>
            <a:r>
              <a:rPr lang="en-US" altLang="ja-JP" sz="1600" dirty="0">
                <a:latin typeface="Meiryo UI" panose="020B0604030504040204" pitchFamily="50" charset="-128"/>
                <a:ea typeface="Meiryo UI" panose="020B0604030504040204" pitchFamily="50" charset="-128"/>
              </a:rPr>
              <a:t>】</a:t>
            </a:r>
          </a:p>
          <a:p>
            <a:pPr algn="l">
              <a:lnSpc>
                <a:spcPct val="100000"/>
              </a:lnSpc>
              <a:spcBef>
                <a:spcPts val="0"/>
              </a:spcBef>
            </a:pPr>
            <a:r>
              <a:rPr lang="ja-JP" altLang="en-US" sz="15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質問１．弊社をお選びいただけなかった理由をお教えください。</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複数回答可</a:t>
            </a:r>
            <a:r>
              <a:rPr lang="en-US" altLang="ja-JP" sz="1200" dirty="0">
                <a:latin typeface="Meiryo UI" panose="020B0604030504040204" pitchFamily="50" charset="-128"/>
                <a:ea typeface="Meiryo UI" panose="020B0604030504040204" pitchFamily="50" charset="-128"/>
              </a:rPr>
              <a:t>)</a:t>
            </a:r>
          </a:p>
        </p:txBody>
      </p:sp>
      <p:graphicFrame>
        <p:nvGraphicFramePr>
          <p:cNvPr id="11" name="表 10">
            <a:extLst>
              <a:ext uri="{FF2B5EF4-FFF2-40B4-BE49-F238E27FC236}">
                <a16:creationId xmlns:a16="http://schemas.microsoft.com/office/drawing/2014/main" id="{F0EA07C4-CDDE-9126-0350-3AEC19576CF2}"/>
              </a:ext>
            </a:extLst>
          </p:cNvPr>
          <p:cNvGraphicFramePr>
            <a:graphicFrameLocks noGrp="1"/>
          </p:cNvGraphicFramePr>
          <p:nvPr>
            <p:extLst>
              <p:ext uri="{D42A27DB-BD31-4B8C-83A1-F6EECF244321}">
                <p14:modId xmlns:p14="http://schemas.microsoft.com/office/powerpoint/2010/main" val="51543150"/>
              </p:ext>
            </p:extLst>
          </p:nvPr>
        </p:nvGraphicFramePr>
        <p:xfrm>
          <a:off x="1739904" y="2152651"/>
          <a:ext cx="5214065" cy="1483872"/>
        </p:xfrm>
        <a:graphic>
          <a:graphicData uri="http://schemas.openxmlformats.org/drawingml/2006/table">
            <a:tbl>
              <a:tblPr/>
              <a:tblGrid>
                <a:gridCol w="4087827">
                  <a:extLst>
                    <a:ext uri="{9D8B030D-6E8A-4147-A177-3AD203B41FA5}">
                      <a16:colId xmlns:a16="http://schemas.microsoft.com/office/drawing/2014/main" val="20000"/>
                    </a:ext>
                  </a:extLst>
                </a:gridCol>
                <a:gridCol w="1126238">
                  <a:extLst>
                    <a:ext uri="{9D8B030D-6E8A-4147-A177-3AD203B41FA5}">
                      <a16:colId xmlns:a16="http://schemas.microsoft.com/office/drawing/2014/main" val="20001"/>
                    </a:ext>
                  </a:extLst>
                </a:gridCol>
              </a:tblGrid>
              <a:tr h="307520">
                <a:tc>
                  <a:txBody>
                    <a:bodyPr/>
                    <a:lstStyle/>
                    <a:p>
                      <a:pPr algn="l"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 保険料が高かった</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2</a:t>
                      </a: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３</a:t>
                      </a:r>
                      <a:endPar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93915">
                <a:tc>
                  <a:txBody>
                    <a:bodyPr/>
                    <a:lstStyle/>
                    <a:p>
                      <a:pPr algn="l"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 良い提案がなかった</a:t>
                      </a: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04691">
                <a:tc>
                  <a:txBody>
                    <a:bodyPr/>
                    <a:lstStyle/>
                    <a:p>
                      <a:pPr algn="l"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意向・要望のヒヤリングがなかった</a:t>
                      </a:r>
                      <a:endPar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０</a:t>
                      </a:r>
                      <a:endPar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791506"/>
                  </a:ext>
                </a:extLst>
              </a:tr>
              <a:tr h="293805">
                <a:tc>
                  <a:txBody>
                    <a:bodyPr/>
                    <a:lstStyle/>
                    <a:p>
                      <a:pPr algn="l"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 他の代理店と付き合いがあるから</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４</a:t>
                      </a:r>
                      <a:endPar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83941">
                <a:tc>
                  <a:txBody>
                    <a:bodyPr/>
                    <a:lstStyle/>
                    <a:p>
                      <a:pPr algn="l"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 遠方だった</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 name="コンテンツ プレースホルダー 4">
            <a:extLst>
              <a:ext uri="{FF2B5EF4-FFF2-40B4-BE49-F238E27FC236}">
                <a16:creationId xmlns:a16="http://schemas.microsoft.com/office/drawing/2014/main" id="{BCF418B8-D3D8-8E5D-559E-D83599885BA6}"/>
              </a:ext>
            </a:extLst>
          </p:cNvPr>
          <p:cNvSpPr txBox="1">
            <a:spLocks/>
          </p:cNvSpPr>
          <p:nvPr/>
        </p:nvSpPr>
        <p:spPr>
          <a:xfrm>
            <a:off x="502676" y="3640843"/>
            <a:ext cx="8162838" cy="1502261"/>
          </a:xfrm>
          <a:prstGeom prst="rect">
            <a:avLst/>
          </a:prstGeom>
        </p:spPr>
        <p:txBody>
          <a:bodyPr vert="horz" lIns="68580" tIns="34290" rIns="68580" bIns="34290" rtlCol="0" anchor="ctr">
            <a:normAutofit/>
          </a:bodyPr>
          <a:lst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kumimoji="1" sz="20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18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9pPr>
          </a:lstStyle>
          <a:p>
            <a:pPr marL="0" indent="0">
              <a:lnSpc>
                <a:spcPct val="100000"/>
              </a:lnSpc>
              <a:spcBef>
                <a:spcPts val="0"/>
              </a:spcBef>
              <a:buNone/>
            </a:pPr>
            <a:r>
              <a:rPr lang="ja-JP" altLang="en-US" sz="1200" dirty="0">
                <a:latin typeface="Meiryo UI" panose="020B0604030504040204" pitchFamily="50" charset="-128"/>
                <a:ea typeface="Meiryo UI" panose="020B0604030504040204" pitchFamily="50" charset="-128"/>
              </a:rPr>
              <a:t>質問２．弊社について、ご意見・ご要望がありましたらお聞かせください。</a:t>
            </a:r>
            <a:endParaRPr lang="en-US" altLang="ja-JP" sz="1200" dirty="0">
              <a:latin typeface="Meiryo UI" panose="020B0604030504040204" pitchFamily="50" charset="-128"/>
              <a:ea typeface="Meiryo UI" panose="020B0604030504040204" pitchFamily="50" charset="-128"/>
            </a:endParaRPr>
          </a:p>
          <a:p>
            <a:pPr marL="0" indent="0">
              <a:lnSpc>
                <a:spcPct val="100000"/>
              </a:lnSpc>
              <a:spcBef>
                <a:spcPts val="600"/>
              </a:spcBef>
              <a:buNone/>
            </a:pPr>
            <a:r>
              <a:rPr lang="ja-JP" altLang="en-US" sz="1200" dirty="0">
                <a:latin typeface="Meiryo UI" panose="020B0604030504040204" pitchFamily="50" charset="-128"/>
                <a:ea typeface="Meiryo UI" panose="020B0604030504040204" pitchFamily="50" charset="-128"/>
              </a:rPr>
              <a:t>〇とても丁寧で早い対応でした。同じ内容で、少しでも保険料を安くしたいという結果でした。</a:t>
            </a:r>
            <a:endParaRPr lang="en-US" altLang="ja-JP" sz="1200" dirty="0">
              <a:latin typeface="Meiryo UI" panose="020B0604030504040204" pitchFamily="50" charset="-128"/>
              <a:ea typeface="Meiryo UI" panose="020B0604030504040204" pitchFamily="50" charset="-128"/>
            </a:endParaRPr>
          </a:p>
          <a:p>
            <a:pPr marL="0" indent="0">
              <a:lnSpc>
                <a:spcPct val="100000"/>
              </a:lnSpc>
              <a:spcBef>
                <a:spcPts val="600"/>
              </a:spcBef>
              <a:buNone/>
            </a:pPr>
            <a:r>
              <a:rPr lang="ja-JP" altLang="en-US" sz="1200" dirty="0">
                <a:latin typeface="Meiryo UI" panose="020B0604030504040204" pitchFamily="50" charset="-128"/>
                <a:ea typeface="Meiryo UI" panose="020B0604030504040204" pitchFamily="50" charset="-128"/>
              </a:rPr>
              <a:t>〇安くなる提案も頂き、いつも早い対応をして頂き、満足しております。</a:t>
            </a:r>
            <a:endParaRPr lang="en-US" altLang="ja-JP" sz="1200" dirty="0">
              <a:latin typeface="Meiryo UI" panose="020B0604030504040204" pitchFamily="50" charset="-128"/>
              <a:ea typeface="Meiryo UI" panose="020B0604030504040204" pitchFamily="50" charset="-128"/>
            </a:endParaRPr>
          </a:p>
          <a:p>
            <a:pPr marL="0" indent="0">
              <a:lnSpc>
                <a:spcPct val="100000"/>
              </a:lnSpc>
              <a:spcBef>
                <a:spcPts val="600"/>
              </a:spcBef>
              <a:buNone/>
            </a:pPr>
            <a:r>
              <a:rPr lang="ja-JP" altLang="en-US" sz="1200" dirty="0">
                <a:latin typeface="Meiryo UI" panose="020B0604030504040204" pitchFamily="50" charset="-128"/>
                <a:ea typeface="Meiryo UI" panose="020B0604030504040204" pitchFamily="50" charset="-128"/>
              </a:rPr>
              <a:t>〇見積もり依頼の際も迅速・丁寧にご対応いただき、感謝しております。あまり保険料に差額がなかったため、ハウスメーカー経由での</a:t>
            </a:r>
            <a:endParaRPr lang="en-US" altLang="ja-JP" sz="1200" dirty="0">
              <a:latin typeface="Meiryo UI" panose="020B0604030504040204" pitchFamily="50" charset="-128"/>
              <a:ea typeface="Meiryo UI" panose="020B0604030504040204" pitchFamily="50" charset="-128"/>
            </a:endParaRPr>
          </a:p>
          <a:p>
            <a:pPr marL="0" indent="0">
              <a:lnSpc>
                <a:spcPct val="100000"/>
              </a:lnSpc>
              <a:spcBef>
                <a:spcPts val="600"/>
              </a:spcBef>
              <a:buNone/>
            </a:pPr>
            <a:r>
              <a:rPr lang="ja-JP" altLang="en-US" sz="1200" dirty="0">
                <a:latin typeface="Meiryo UI" panose="020B0604030504040204" pitchFamily="50" charset="-128"/>
                <a:ea typeface="Meiryo UI" panose="020B0604030504040204" pitchFamily="50" charset="-128"/>
              </a:rPr>
              <a:t>　火災保険契約となりましたが、御社の対応に不満があったわけではありません。</a:t>
            </a:r>
            <a:endParaRPr lang="en-US" altLang="ja-JP" sz="1100" dirty="0">
              <a:latin typeface="Meiryo UI" panose="020B0604030504040204" pitchFamily="50" charset="-128"/>
              <a:ea typeface="Meiryo UI" panose="020B0604030504040204" pitchFamily="50" charset="-128"/>
            </a:endParaRPr>
          </a:p>
        </p:txBody>
      </p:sp>
      <p:sp>
        <p:nvSpPr>
          <p:cNvPr id="8" name="コンテンツ プレースホルダー 3">
            <a:extLst>
              <a:ext uri="{FF2B5EF4-FFF2-40B4-BE49-F238E27FC236}">
                <a16:creationId xmlns:a16="http://schemas.microsoft.com/office/drawing/2014/main" id="{F73B4AA0-7F50-E5E4-47EC-57A5F458D3CF}"/>
              </a:ext>
            </a:extLst>
          </p:cNvPr>
          <p:cNvSpPr txBox="1">
            <a:spLocks/>
          </p:cNvSpPr>
          <p:nvPr/>
        </p:nvSpPr>
        <p:spPr>
          <a:xfrm>
            <a:off x="487436" y="5094607"/>
            <a:ext cx="8162838" cy="1133798"/>
          </a:xfrm>
          <a:prstGeom prst="rect">
            <a:avLst/>
          </a:prstGeom>
          <a:noFill/>
        </p:spPr>
        <p:style>
          <a:lnRef idx="2">
            <a:schemeClr val="dk1"/>
          </a:lnRef>
          <a:fillRef idx="1">
            <a:schemeClr val="lt1"/>
          </a:fillRef>
          <a:effectRef idx="0">
            <a:schemeClr val="dk1"/>
          </a:effectRef>
          <a:fontRef idx="minor">
            <a:schemeClr val="dk1"/>
          </a:fontRef>
        </p:style>
        <p:txBody>
          <a:bodyPr vert="horz" lIns="68580" tIns="34290" rIns="68580" bIns="34290" rtlCol="0" anchor="ctr">
            <a:noAutofit/>
          </a:bodyPr>
          <a:lst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kumimoji="1" sz="20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18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9pPr>
          </a:lstStyle>
          <a:p>
            <a:pPr marL="0" indent="0">
              <a:lnSpc>
                <a:spcPct val="150000"/>
              </a:lnSpc>
              <a:spcBef>
                <a:spcPts val="0"/>
              </a:spcBef>
              <a:buNone/>
            </a:pPr>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総評</a:t>
            </a:r>
            <a:r>
              <a:rPr lang="en-US" altLang="ja-JP" sz="1200" dirty="0">
                <a:solidFill>
                  <a:schemeClr val="tx1"/>
                </a:solidFill>
                <a:latin typeface="Meiryo UI" panose="020B0604030504040204" pitchFamily="50" charset="-128"/>
                <a:ea typeface="Meiryo UI" panose="020B0604030504040204" pitchFamily="50" charset="-128"/>
              </a:rPr>
              <a:t>】</a:t>
            </a:r>
          </a:p>
          <a:p>
            <a:pPr marL="0" indent="0">
              <a:lnSpc>
                <a:spcPct val="100000"/>
              </a:lnSpc>
              <a:spcBef>
                <a:spcPts val="0"/>
              </a:spcBef>
              <a:buNone/>
            </a:pPr>
            <a:r>
              <a:rPr lang="ja-JP" altLang="en-US" sz="1200" dirty="0">
                <a:solidFill>
                  <a:schemeClr val="tx1"/>
                </a:solidFill>
                <a:latin typeface="Meiryo UI" panose="020B0604030504040204" pitchFamily="50" charset="-128"/>
                <a:ea typeface="Meiryo UI" panose="020B0604030504040204" pitchFamily="50" charset="-128"/>
              </a:rPr>
              <a:t>昨年同様に新規成約に至らなかったお客様からも対応に関しては多くのご満足の声をいただきましたが、弊社をお選びいただけなかった理由で一番多かった「保険料が高かった」に関して、弊社としては引き続き保険料の高低だけではなくお客様のご要望を丁寧にお伺いし、お客様が必要とする最適な補償・特約のご案内に努めてまいります。</a:t>
            </a:r>
          </a:p>
        </p:txBody>
      </p:sp>
    </p:spTree>
    <p:extLst>
      <p:ext uri="{BB962C8B-B14F-4D97-AF65-F5344CB8AC3E}">
        <p14:creationId xmlns:p14="http://schemas.microsoft.com/office/powerpoint/2010/main" val="42926881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D98D0-C338-15BD-7046-80D9198BF48E}"/>
            </a:ext>
          </a:extLst>
        </p:cNvPr>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C9DFCA09-623C-4C1D-9640-91379BDF66E2}"/>
              </a:ext>
            </a:extLst>
          </p:cNvPr>
          <p:cNvGrpSpPr/>
          <p:nvPr/>
        </p:nvGrpSpPr>
        <p:grpSpPr>
          <a:xfrm>
            <a:off x="349710" y="3675675"/>
            <a:ext cx="8442598" cy="57459"/>
            <a:chOff x="-2148" y="3477295"/>
            <a:chExt cx="9146148" cy="62247"/>
          </a:xfrm>
        </p:grpSpPr>
        <p:cxnSp>
          <p:nvCxnSpPr>
            <p:cNvPr id="4" name="直線コネクタ 3">
              <a:extLst>
                <a:ext uri="{FF2B5EF4-FFF2-40B4-BE49-F238E27FC236}">
                  <a16:creationId xmlns:a16="http://schemas.microsoft.com/office/drawing/2014/main" id="{90FE4600-E8DD-BA99-9B8B-094F301E12A7}"/>
                </a:ext>
              </a:extLst>
            </p:cNvPr>
            <p:cNvCxnSpPr/>
            <p:nvPr/>
          </p:nvCxnSpPr>
          <p:spPr>
            <a:xfrm>
              <a:off x="0" y="3477295"/>
              <a:ext cx="9144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491CEE4C-2F79-4873-2924-ED5B0CEA65C3}"/>
                </a:ext>
              </a:extLst>
            </p:cNvPr>
            <p:cNvCxnSpPr/>
            <p:nvPr/>
          </p:nvCxnSpPr>
          <p:spPr>
            <a:xfrm>
              <a:off x="-2148" y="3539542"/>
              <a:ext cx="9144000" cy="0"/>
            </a:xfrm>
            <a:prstGeom prst="line">
              <a:avLst/>
            </a:prstGeom>
            <a:ln w="762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タイトル 8">
            <a:extLst>
              <a:ext uri="{FF2B5EF4-FFF2-40B4-BE49-F238E27FC236}">
                <a16:creationId xmlns:a16="http://schemas.microsoft.com/office/drawing/2014/main" id="{0CFB21C5-D960-C7E8-E727-FDD3DA1BE8FD}"/>
              </a:ext>
            </a:extLst>
          </p:cNvPr>
          <p:cNvSpPr txBox="1">
            <a:spLocks/>
          </p:cNvSpPr>
          <p:nvPr/>
        </p:nvSpPr>
        <p:spPr>
          <a:xfrm>
            <a:off x="1628100" y="2205263"/>
            <a:ext cx="6858000" cy="1790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600">
                <a:ln w="22225">
                  <a:noFill/>
                  <a:prstDash val="solid"/>
                </a:ln>
                <a:latin typeface="Meiryo UI" panose="020B0604030504040204" pitchFamily="50" charset="-128"/>
                <a:ea typeface="Meiryo UI" panose="020B0604030504040204" pitchFamily="50" charset="-128"/>
              </a:rPr>
              <a:t>ＫＰＩ③</a:t>
            </a:r>
            <a:br>
              <a:rPr lang="en-US" altLang="ja-JP" sz="3600">
                <a:ln w="22225">
                  <a:noFill/>
                  <a:prstDash val="solid"/>
                </a:ln>
                <a:latin typeface="Meiryo UI" panose="020B0604030504040204" pitchFamily="50" charset="-128"/>
                <a:ea typeface="Meiryo UI" panose="020B0604030504040204" pitchFamily="50" charset="-128"/>
              </a:rPr>
            </a:br>
            <a:r>
              <a:rPr lang="ja-JP" altLang="en-US" sz="3600">
                <a:ln w="22225">
                  <a:noFill/>
                  <a:prstDash val="solid"/>
                </a:ln>
                <a:latin typeface="Meiryo UI" panose="020B0604030504040204" pitchFamily="50" charset="-128"/>
                <a:ea typeface="Meiryo UI" panose="020B0604030504040204" pitchFamily="50" charset="-128"/>
              </a:rPr>
              <a:t>内部監査の実施と改善対応</a:t>
            </a:r>
            <a:endParaRPr lang="ja-JP" altLang="en-US" sz="3600" dirty="0">
              <a:ln w="22225">
                <a:noFill/>
                <a:prstDash val="solid"/>
              </a:ln>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5424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8BA67-AFBE-8028-0F22-B1BC3D0073AE}"/>
            </a:ext>
          </a:extLst>
        </p:cNvPr>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2EB48254-C450-0406-1D56-10BB9996BAD4}"/>
              </a:ext>
            </a:extLst>
          </p:cNvPr>
          <p:cNvSpPr>
            <a:spLocks noGrp="1"/>
          </p:cNvSpPr>
          <p:nvPr>
            <p:ph type="sldNum" sz="quarter" idx="12"/>
          </p:nvPr>
        </p:nvSpPr>
        <p:spPr>
          <a:xfrm>
            <a:off x="6603587" y="6255632"/>
            <a:ext cx="2109561" cy="385413"/>
          </a:xfrm>
        </p:spPr>
        <p:txBody>
          <a:bodyPr/>
          <a:lstStyle/>
          <a:p>
            <a:fld id="{80EECDEB-6C16-4AC2-B50B-04DFA998217E}" type="slidenum">
              <a:rPr kumimoji="1" lang="ja-JP" altLang="en-US" smtClean="0"/>
              <a:t>17</a:t>
            </a:fld>
            <a:endParaRPr kumimoji="1" lang="ja-JP" altLang="en-US"/>
          </a:p>
        </p:txBody>
      </p:sp>
      <p:sp>
        <p:nvSpPr>
          <p:cNvPr id="2" name="タイトル 1">
            <a:extLst>
              <a:ext uri="{FF2B5EF4-FFF2-40B4-BE49-F238E27FC236}">
                <a16:creationId xmlns:a16="http://schemas.microsoft.com/office/drawing/2014/main" id="{BCEBCB42-0603-D430-1E81-FD2454BFBF7F}"/>
              </a:ext>
            </a:extLst>
          </p:cNvPr>
          <p:cNvSpPr txBox="1">
            <a:spLocks/>
          </p:cNvSpPr>
          <p:nvPr/>
        </p:nvSpPr>
        <p:spPr>
          <a:xfrm>
            <a:off x="492919" y="311882"/>
            <a:ext cx="3784113" cy="61162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000" dirty="0">
                <a:ln w="22225">
                  <a:noFill/>
                  <a:prstDash val="solid"/>
                </a:ln>
                <a:latin typeface="Meiryo UI" panose="020B0604030504040204" pitchFamily="50" charset="-128"/>
                <a:ea typeface="Meiryo UI" panose="020B0604030504040204" pitchFamily="50" charset="-128"/>
              </a:rPr>
              <a:t>内部監査の実施</a:t>
            </a:r>
          </a:p>
        </p:txBody>
      </p:sp>
      <p:sp>
        <p:nvSpPr>
          <p:cNvPr id="6" name="コンテンツ プレースホルダー 2">
            <a:extLst>
              <a:ext uri="{FF2B5EF4-FFF2-40B4-BE49-F238E27FC236}">
                <a16:creationId xmlns:a16="http://schemas.microsoft.com/office/drawing/2014/main" id="{5EB1A6E4-BB43-4749-57DD-5D621DDC1DCE}"/>
              </a:ext>
            </a:extLst>
          </p:cNvPr>
          <p:cNvSpPr txBox="1">
            <a:spLocks/>
          </p:cNvSpPr>
          <p:nvPr/>
        </p:nvSpPr>
        <p:spPr>
          <a:xfrm>
            <a:off x="386684" y="1102323"/>
            <a:ext cx="8292050" cy="5261532"/>
          </a:xfrm>
          <a:prstGeom prst="rect">
            <a:avLst/>
          </a:prstGeom>
        </p:spPr>
        <p:txBody>
          <a:bodyPr vert="horz" lIns="91440" tIns="45720" rIns="91440" bIns="45720" rtlCol="0" anchor="ctr">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20000"/>
              </a:lnSpc>
              <a:spcBef>
                <a:spcPts val="0"/>
              </a:spcBef>
            </a:pPr>
            <a:r>
              <a:rPr lang="ja-JP" altLang="en-US" sz="1400" dirty="0">
                <a:latin typeface="Meiryo UI" panose="020B0604030504040204" pitchFamily="50" charset="-128"/>
                <a:ea typeface="Meiryo UI" panose="020B0604030504040204" pitchFamily="50" charset="-128"/>
              </a:rPr>
              <a:t>２０２５年度は以下の目的・日時で内部監査を実施しました。</a:t>
            </a:r>
            <a:endParaRPr lang="en-US" altLang="ja-JP" sz="1400" dirty="0">
              <a:latin typeface="Meiryo UI" panose="020B0604030504040204" pitchFamily="50" charset="-128"/>
              <a:ea typeface="Meiryo UI" panose="020B0604030504040204" pitchFamily="50" charset="-128"/>
            </a:endParaRPr>
          </a:p>
          <a:p>
            <a:pPr algn="l">
              <a:lnSpc>
                <a:spcPct val="120000"/>
              </a:lnSpc>
              <a:spcBef>
                <a:spcPts val="0"/>
              </a:spcBef>
            </a:pPr>
            <a:endParaRPr lang="en-US" altLang="ja-JP" sz="1400" dirty="0">
              <a:latin typeface="Meiryo UI" panose="020B0604030504040204" pitchFamily="50" charset="-128"/>
              <a:ea typeface="Meiryo UI" panose="020B0604030504040204" pitchFamily="50" charset="-128"/>
            </a:endParaRPr>
          </a:p>
          <a:p>
            <a:pPr algn="l">
              <a:lnSpc>
                <a:spcPct val="120000"/>
              </a:lnSpc>
              <a:spcBef>
                <a:spcPts val="0"/>
              </a:spcBef>
            </a:pPr>
            <a:r>
              <a:rPr lang="ja-JP" altLang="en-US" sz="1400" b="1" dirty="0">
                <a:latin typeface="Meiryo UI" panose="020B0604030504040204" pitchFamily="50" charset="-128"/>
                <a:ea typeface="Meiryo UI" panose="020B0604030504040204" pitchFamily="50" charset="-128"/>
              </a:rPr>
              <a:t>１）目的</a:t>
            </a:r>
            <a:endParaRPr lang="ja-JP" altLang="ja-JP" sz="1400" b="1" dirty="0">
              <a:latin typeface="Meiryo UI" panose="020B0604030504040204" pitchFamily="50" charset="-128"/>
              <a:ea typeface="Meiryo UI" panose="020B0604030504040204" pitchFamily="50" charset="-128"/>
            </a:endParaRPr>
          </a:p>
          <a:p>
            <a:pPr marL="176213" indent="4763" algn="l">
              <a:lnSpc>
                <a:spcPct val="120000"/>
              </a:lnSpc>
              <a:spcBef>
                <a:spcPts val="0"/>
              </a:spcBef>
            </a:pPr>
            <a:r>
              <a:rPr lang="ja-JP" altLang="en-US" sz="1400" dirty="0">
                <a:latin typeface="Meiryo UI" panose="020B0604030504040204" pitchFamily="50" charset="-128"/>
                <a:ea typeface="Meiryo UI" panose="020B0604030504040204" pitchFamily="50" charset="-128"/>
              </a:rPr>
              <a:t>お客様満足の向上や会社方針・品質管理目標・営業予算の達成に向けて、定められた会社ルール・運用の</a:t>
            </a:r>
            <a:endParaRPr lang="en-US" altLang="ja-JP" sz="1400" dirty="0">
              <a:latin typeface="Meiryo UI" panose="020B0604030504040204" pitchFamily="50" charset="-128"/>
              <a:ea typeface="Meiryo UI" panose="020B0604030504040204" pitchFamily="50" charset="-128"/>
            </a:endParaRPr>
          </a:p>
          <a:p>
            <a:pPr marL="176213" indent="4763" algn="l">
              <a:lnSpc>
                <a:spcPct val="120000"/>
              </a:lnSpc>
              <a:spcBef>
                <a:spcPts val="0"/>
              </a:spcBef>
            </a:pPr>
            <a:r>
              <a:rPr lang="ja-JP" altLang="en-US" sz="1400" dirty="0">
                <a:latin typeface="Meiryo UI" panose="020B0604030504040204" pitchFamily="50" charset="-128"/>
                <a:ea typeface="Meiryo UI" panose="020B0604030504040204" pitchFamily="50" charset="-128"/>
              </a:rPr>
              <a:t>実施状況の確認および会社ルール・運用自体の有効性などについて、監査し業務改善の機会とする。</a:t>
            </a:r>
            <a:endParaRPr lang="en-US" altLang="ja-JP" sz="1400" dirty="0">
              <a:latin typeface="Meiryo UI" panose="020B0604030504040204" pitchFamily="50" charset="-128"/>
              <a:ea typeface="Meiryo UI" panose="020B0604030504040204" pitchFamily="50" charset="-128"/>
            </a:endParaRPr>
          </a:p>
          <a:p>
            <a:pPr marL="176213" indent="4763" algn="l">
              <a:lnSpc>
                <a:spcPct val="120000"/>
              </a:lnSpc>
              <a:spcBef>
                <a:spcPts val="0"/>
              </a:spcBef>
            </a:pPr>
            <a:endParaRPr lang="en-US" altLang="ja-JP" sz="1400" dirty="0">
              <a:latin typeface="Meiryo UI" panose="020B0604030504040204" pitchFamily="50" charset="-128"/>
              <a:ea typeface="Meiryo UI" panose="020B0604030504040204" pitchFamily="50" charset="-128"/>
            </a:endParaRPr>
          </a:p>
          <a:p>
            <a:pPr algn="l">
              <a:lnSpc>
                <a:spcPct val="120000"/>
              </a:lnSpc>
              <a:spcBef>
                <a:spcPts val="0"/>
              </a:spcBef>
            </a:pPr>
            <a:r>
              <a:rPr lang="ja-JP" altLang="ja-JP" sz="1400" b="1" dirty="0">
                <a:latin typeface="Meiryo UI" panose="020B0604030504040204" pitchFamily="50" charset="-128"/>
                <a:ea typeface="Meiryo UI" panose="020B0604030504040204" pitchFamily="50" charset="-128"/>
              </a:rPr>
              <a:t>２）</a:t>
            </a:r>
            <a:r>
              <a:rPr lang="ja-JP" altLang="en-US" sz="1400" b="1" dirty="0">
                <a:latin typeface="Meiryo UI" panose="020B0604030504040204" pitchFamily="50" charset="-128"/>
                <a:ea typeface="Meiryo UI" panose="020B0604030504040204" pitchFamily="50" charset="-128"/>
              </a:rPr>
              <a:t>実施日時</a:t>
            </a:r>
            <a:endParaRPr lang="en-US" altLang="ja-JP" sz="1400" b="1" dirty="0">
              <a:latin typeface="Meiryo UI" panose="020B0604030504040204" pitchFamily="50" charset="-128"/>
              <a:ea typeface="Meiryo UI" panose="020B0604030504040204" pitchFamily="50" charset="-128"/>
            </a:endParaRPr>
          </a:p>
          <a:p>
            <a:pPr marL="178435" indent="133350" algn="just">
              <a:buNone/>
            </a:pPr>
            <a:r>
              <a:rPr lang="ja-JP" altLang="en-US" sz="1400" dirty="0">
                <a:latin typeface="Meiryo UI" panose="020B0604030504040204" pitchFamily="50" charset="-128"/>
                <a:ea typeface="Meiryo UI" panose="020B0604030504040204" pitchFamily="50" charset="-128"/>
              </a:rPr>
              <a:t>６月１６日（月）・１７日（火）　</a:t>
            </a:r>
            <a:r>
              <a:rPr lang="ja-JP" altLang="ja-JP" sz="1400" kern="100" dirty="0">
                <a:effectLst/>
                <a:latin typeface="Meiryo UI" panose="020B0604030504040204" pitchFamily="50" charset="-128"/>
                <a:ea typeface="Meiryo UI" panose="020B0604030504040204" pitchFamily="50" charset="-128"/>
                <a:cs typeface="Times New Roman" panose="02020603050405020304" pitchFamily="18" charset="0"/>
              </a:rPr>
              <a:t>営業部（団体営業・総合営業）・業務部・経営企画部・総務部</a:t>
            </a:r>
          </a:p>
          <a:p>
            <a:pPr marL="92075" algn="l">
              <a:lnSpc>
                <a:spcPct val="120000"/>
              </a:lnSpc>
              <a:spcBef>
                <a:spcPts val="0"/>
              </a:spcBef>
            </a:pPr>
            <a:r>
              <a:rPr lang="ja-JP" altLang="en-US" sz="1400" dirty="0">
                <a:latin typeface="Meiryo UI" panose="020B0604030504040204" pitchFamily="50" charset="-128"/>
                <a:ea typeface="Meiryo UI" panose="020B0604030504040204" pitchFamily="50" charset="-128"/>
              </a:rPr>
              <a:t>　　７月３日（木）　　　　　　　　　　　　三重支店</a:t>
            </a:r>
            <a:endParaRPr lang="en-US" altLang="ja-JP" sz="1400" dirty="0">
              <a:latin typeface="Meiryo UI" panose="020B0604030504040204" pitchFamily="50" charset="-128"/>
              <a:ea typeface="Meiryo UI" panose="020B0604030504040204" pitchFamily="50" charset="-128"/>
            </a:endParaRPr>
          </a:p>
          <a:p>
            <a:pPr marL="92075" algn="l">
              <a:lnSpc>
                <a:spcPct val="120000"/>
              </a:lnSpc>
              <a:spcBef>
                <a:spcPts val="0"/>
              </a:spcBef>
            </a:pPr>
            <a:endParaRPr lang="ja-JP" altLang="ja-JP" sz="1400" dirty="0">
              <a:latin typeface="Meiryo UI" panose="020B0604030504040204" pitchFamily="50" charset="-128"/>
              <a:ea typeface="Meiryo UI" panose="020B0604030504040204" pitchFamily="50" charset="-128"/>
            </a:endParaRPr>
          </a:p>
          <a:p>
            <a:pPr algn="l">
              <a:lnSpc>
                <a:spcPct val="120000"/>
              </a:lnSpc>
              <a:spcBef>
                <a:spcPts val="0"/>
              </a:spcBef>
            </a:pPr>
            <a:r>
              <a:rPr lang="ja-JP" altLang="ja-JP" sz="1400" b="1" dirty="0">
                <a:latin typeface="Meiryo UI" panose="020B0604030504040204" pitchFamily="50" charset="-128"/>
                <a:ea typeface="Meiryo UI" panose="020B0604030504040204" pitchFamily="50" charset="-128"/>
              </a:rPr>
              <a:t>３）</a:t>
            </a:r>
            <a:r>
              <a:rPr lang="ja-JP" altLang="en-US" sz="1400" b="1" dirty="0">
                <a:latin typeface="Meiryo UI" panose="020B0604030504040204" pitchFamily="50" charset="-128"/>
                <a:ea typeface="Meiryo UI" panose="020B0604030504040204" pitchFamily="50" charset="-128"/>
              </a:rPr>
              <a:t>監査結果</a:t>
            </a:r>
            <a:endParaRPr lang="en-US" altLang="ja-JP" sz="1400" b="1" dirty="0">
              <a:latin typeface="Meiryo UI" panose="020B0604030504040204" pitchFamily="50" charset="-128"/>
              <a:ea typeface="Meiryo UI" panose="020B0604030504040204" pitchFamily="50" charset="-128"/>
            </a:endParaRPr>
          </a:p>
          <a:p>
            <a:pPr algn="l">
              <a:lnSpc>
                <a:spcPct val="120000"/>
              </a:lnSpc>
              <a:spcBef>
                <a:spcPts val="0"/>
              </a:spcBef>
            </a:pPr>
            <a:endParaRPr lang="en-US" altLang="ja-JP" sz="1950" b="1" dirty="0">
              <a:latin typeface="Meiryo UI" panose="020B0604030504040204" pitchFamily="50" charset="-128"/>
              <a:ea typeface="Meiryo UI" panose="020B0604030504040204" pitchFamily="50" charset="-128"/>
            </a:endParaRPr>
          </a:p>
          <a:p>
            <a:pPr algn="l">
              <a:lnSpc>
                <a:spcPct val="120000"/>
              </a:lnSpc>
              <a:spcBef>
                <a:spcPts val="0"/>
              </a:spcBef>
            </a:pPr>
            <a:r>
              <a:rPr lang="ja-JP" altLang="en-US" sz="2175" dirty="0">
                <a:latin typeface="Meiryo UI" panose="020B0604030504040204" pitchFamily="50" charset="-128"/>
                <a:ea typeface="Meiryo UI" panose="020B0604030504040204" pitchFamily="50" charset="-128"/>
              </a:rPr>
              <a:t>　　</a:t>
            </a:r>
            <a:endParaRPr lang="en-US" altLang="ja-JP" sz="2175" dirty="0">
              <a:latin typeface="Meiryo UI" panose="020B0604030504040204" pitchFamily="50" charset="-128"/>
              <a:ea typeface="Meiryo UI" panose="020B0604030504040204" pitchFamily="50" charset="-128"/>
            </a:endParaRPr>
          </a:p>
          <a:p>
            <a:pPr algn="l">
              <a:lnSpc>
                <a:spcPct val="120000"/>
              </a:lnSpc>
              <a:spcBef>
                <a:spcPts val="0"/>
              </a:spcBef>
            </a:pPr>
            <a:endParaRPr lang="en-US" altLang="ja-JP" sz="2175" dirty="0">
              <a:latin typeface="Meiryo UI" panose="020B0604030504040204" pitchFamily="50" charset="-128"/>
              <a:ea typeface="Meiryo UI" panose="020B0604030504040204" pitchFamily="50" charset="-128"/>
            </a:endParaRPr>
          </a:p>
          <a:p>
            <a:pPr algn="l">
              <a:lnSpc>
                <a:spcPct val="120000"/>
              </a:lnSpc>
              <a:spcBef>
                <a:spcPts val="0"/>
              </a:spcBef>
            </a:pPr>
            <a:r>
              <a:rPr lang="ja-JP" altLang="en-US" sz="1275" dirty="0">
                <a:latin typeface="Meiryo UI" panose="020B0604030504040204" pitchFamily="50" charset="-128"/>
                <a:ea typeface="Meiryo UI" panose="020B0604030504040204" pitchFamily="50" charset="-128"/>
              </a:rPr>
              <a:t>　</a:t>
            </a:r>
            <a:endParaRPr lang="en-US" altLang="ja-JP" sz="1275" dirty="0">
              <a:latin typeface="Meiryo UI" panose="020B0604030504040204" pitchFamily="50" charset="-128"/>
              <a:ea typeface="Meiryo UI" panose="020B0604030504040204" pitchFamily="50" charset="-128"/>
            </a:endParaRPr>
          </a:p>
          <a:p>
            <a:pPr algn="l">
              <a:lnSpc>
                <a:spcPct val="120000"/>
              </a:lnSpc>
              <a:spcBef>
                <a:spcPts val="0"/>
              </a:spcBef>
            </a:pPr>
            <a:r>
              <a:rPr lang="ja-JP" altLang="en-US" sz="1275" dirty="0">
                <a:latin typeface="Meiryo UI" panose="020B0604030504040204" pitchFamily="50" charset="-128"/>
                <a:ea typeface="Meiryo UI" panose="020B0604030504040204" pitchFamily="50" charset="-128"/>
              </a:rPr>
              <a:t>　　　</a:t>
            </a:r>
            <a:endParaRPr lang="en-US" altLang="ja-JP" sz="1275" dirty="0">
              <a:latin typeface="Meiryo UI" panose="020B0604030504040204" pitchFamily="50" charset="-128"/>
              <a:ea typeface="Meiryo UI" panose="020B0604030504040204" pitchFamily="50" charset="-128"/>
            </a:endParaRPr>
          </a:p>
          <a:p>
            <a:pPr algn="l">
              <a:lnSpc>
                <a:spcPct val="120000"/>
              </a:lnSpc>
              <a:spcBef>
                <a:spcPts val="0"/>
              </a:spcBef>
            </a:pPr>
            <a:endParaRPr lang="en-US" altLang="ja-JP" sz="1275" dirty="0">
              <a:latin typeface="Meiryo UI" panose="020B0604030504040204" pitchFamily="50" charset="-128"/>
              <a:ea typeface="Meiryo UI" panose="020B0604030504040204" pitchFamily="50" charset="-128"/>
            </a:endParaRPr>
          </a:p>
          <a:p>
            <a:pPr algn="l">
              <a:lnSpc>
                <a:spcPct val="120000"/>
              </a:lnSpc>
              <a:spcBef>
                <a:spcPts val="0"/>
              </a:spcBef>
            </a:pPr>
            <a:r>
              <a:rPr lang="ja-JP" altLang="en-US" sz="1275" dirty="0">
                <a:latin typeface="Meiryo UI" panose="020B0604030504040204" pitchFamily="50" charset="-128"/>
                <a:ea typeface="Meiryo UI" panose="020B0604030504040204" pitchFamily="50" charset="-128"/>
              </a:rPr>
              <a:t>　　　　　　　　　　</a:t>
            </a:r>
            <a:endParaRPr lang="en-US" altLang="ja-JP" sz="1275" dirty="0">
              <a:latin typeface="Meiryo UI" panose="020B0604030504040204" pitchFamily="50" charset="-128"/>
              <a:ea typeface="Meiryo UI" panose="020B0604030504040204" pitchFamily="50" charset="-128"/>
            </a:endParaRPr>
          </a:p>
          <a:p>
            <a:pPr algn="l">
              <a:lnSpc>
                <a:spcPct val="120000"/>
              </a:lnSpc>
              <a:spcBef>
                <a:spcPts val="0"/>
              </a:spcBef>
            </a:pPr>
            <a:r>
              <a:rPr lang="ja-JP" altLang="en-US" sz="1275"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なお、改善課題を受けて、各部門での改善対応事例は事項のとおり。</a:t>
            </a:r>
            <a:endParaRPr lang="ja-JP" altLang="ja-JP" sz="1200" dirty="0">
              <a:latin typeface="Meiryo UI" panose="020B0604030504040204" pitchFamily="50" charset="-128"/>
              <a:ea typeface="Meiryo UI" panose="020B0604030504040204" pitchFamily="50" charset="-128"/>
            </a:endParaRPr>
          </a:p>
        </p:txBody>
      </p:sp>
      <p:graphicFrame>
        <p:nvGraphicFramePr>
          <p:cNvPr id="8" name="表 7">
            <a:extLst>
              <a:ext uri="{FF2B5EF4-FFF2-40B4-BE49-F238E27FC236}">
                <a16:creationId xmlns:a16="http://schemas.microsoft.com/office/drawing/2014/main" id="{227D6041-7DD3-23A3-4109-BDDC7BFB0EA6}"/>
              </a:ext>
            </a:extLst>
          </p:cNvPr>
          <p:cNvGraphicFramePr>
            <a:graphicFrameLocks noGrp="1"/>
          </p:cNvGraphicFramePr>
          <p:nvPr>
            <p:extLst>
              <p:ext uri="{D42A27DB-BD31-4B8C-83A1-F6EECF244321}">
                <p14:modId xmlns:p14="http://schemas.microsoft.com/office/powerpoint/2010/main" val="2803414094"/>
              </p:ext>
            </p:extLst>
          </p:nvPr>
        </p:nvGraphicFramePr>
        <p:xfrm>
          <a:off x="1297858" y="4090219"/>
          <a:ext cx="6435661" cy="1674395"/>
        </p:xfrm>
        <a:graphic>
          <a:graphicData uri="http://schemas.openxmlformats.org/drawingml/2006/table">
            <a:tbl>
              <a:tblPr firstRow="1" firstCol="1" bandRow="1"/>
              <a:tblGrid>
                <a:gridCol w="1554199">
                  <a:extLst>
                    <a:ext uri="{9D8B030D-6E8A-4147-A177-3AD203B41FA5}">
                      <a16:colId xmlns:a16="http://schemas.microsoft.com/office/drawing/2014/main" val="20000"/>
                    </a:ext>
                  </a:extLst>
                </a:gridCol>
                <a:gridCol w="1347012">
                  <a:extLst>
                    <a:ext uri="{9D8B030D-6E8A-4147-A177-3AD203B41FA5}">
                      <a16:colId xmlns:a16="http://schemas.microsoft.com/office/drawing/2014/main" val="20001"/>
                    </a:ext>
                  </a:extLst>
                </a:gridCol>
                <a:gridCol w="1227072">
                  <a:extLst>
                    <a:ext uri="{9D8B030D-6E8A-4147-A177-3AD203B41FA5}">
                      <a16:colId xmlns:a16="http://schemas.microsoft.com/office/drawing/2014/main" val="20002"/>
                    </a:ext>
                  </a:extLst>
                </a:gridCol>
                <a:gridCol w="1185357">
                  <a:extLst>
                    <a:ext uri="{9D8B030D-6E8A-4147-A177-3AD203B41FA5}">
                      <a16:colId xmlns:a16="http://schemas.microsoft.com/office/drawing/2014/main" val="20003"/>
                    </a:ext>
                  </a:extLst>
                </a:gridCol>
                <a:gridCol w="1122021">
                  <a:extLst>
                    <a:ext uri="{9D8B030D-6E8A-4147-A177-3AD203B41FA5}">
                      <a16:colId xmlns:a16="http://schemas.microsoft.com/office/drawing/2014/main" val="20004"/>
                    </a:ext>
                  </a:extLst>
                </a:gridCol>
              </a:tblGrid>
              <a:tr h="282604">
                <a:tc>
                  <a:txBody>
                    <a:bodyPr/>
                    <a:lstStyle/>
                    <a:p>
                      <a:pPr algn="l">
                        <a:spcAft>
                          <a:spcPts val="0"/>
                        </a:spcAft>
                      </a:pPr>
                      <a:r>
                        <a:rPr lang="en-US" sz="1050" kern="100" dirty="0">
                          <a:effectLst/>
                          <a:latin typeface="Meiryo UI" panose="020B0604030504040204" pitchFamily="50" charset="-128"/>
                          <a:ea typeface="Meiryo UI" panose="020B0604030504040204" pitchFamily="50" charset="-128"/>
                          <a:cs typeface="Courier New" panose="02070309020205020404" pitchFamily="49" charset="0"/>
                        </a:rPr>
                        <a:t> </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spcAft>
                          <a:spcPts val="0"/>
                        </a:spcAft>
                      </a:pPr>
                      <a:r>
                        <a:rPr lang="ja-JP" sz="1050" kern="100" dirty="0">
                          <a:effectLst/>
                          <a:latin typeface="Meiryo UI" panose="020B0604030504040204" pitchFamily="50" charset="-128"/>
                          <a:ea typeface="Meiryo UI" panose="020B0604030504040204" pitchFamily="50" charset="-128"/>
                          <a:cs typeface="Courier New" panose="02070309020205020404" pitchFamily="49" charset="0"/>
                        </a:rPr>
                        <a:t>重大な不適合</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spcAft>
                          <a:spcPts val="0"/>
                        </a:spcAft>
                      </a:pPr>
                      <a:r>
                        <a:rPr lang="ja-JP" sz="1050" kern="100" dirty="0">
                          <a:effectLst/>
                          <a:latin typeface="Meiryo UI" panose="020B0604030504040204" pitchFamily="50" charset="-128"/>
                          <a:ea typeface="Meiryo UI" panose="020B0604030504040204" pitchFamily="50" charset="-128"/>
                          <a:cs typeface="Courier New" panose="02070309020205020404" pitchFamily="49" charset="0"/>
                        </a:rPr>
                        <a:t>軽微な不適合</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spcAft>
                          <a:spcPts val="0"/>
                        </a:spcAft>
                      </a:pPr>
                      <a:r>
                        <a:rPr lang="ja-JP" sz="1050" kern="100" dirty="0">
                          <a:effectLst/>
                          <a:latin typeface="Meiryo UI" panose="020B0604030504040204" pitchFamily="50" charset="-128"/>
                          <a:ea typeface="Meiryo UI" panose="020B0604030504040204" pitchFamily="50" charset="-128"/>
                          <a:cs typeface="Courier New" panose="02070309020205020404" pitchFamily="49" charset="0"/>
                        </a:rPr>
                        <a:t>改善課題</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spcAft>
                          <a:spcPts val="0"/>
                        </a:spcAft>
                      </a:pPr>
                      <a:r>
                        <a:rPr lang="ja-JP" sz="1050" kern="100" dirty="0">
                          <a:effectLst/>
                          <a:latin typeface="Meiryo UI" panose="020B0604030504040204" pitchFamily="50" charset="-128"/>
                          <a:ea typeface="Meiryo UI" panose="020B0604030504040204" pitchFamily="50" charset="-128"/>
                          <a:cs typeface="Courier New" panose="02070309020205020404" pitchFamily="49" charset="0"/>
                        </a:rPr>
                        <a:t>合計</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2720">
                <a:tc>
                  <a:txBody>
                    <a:bodyPr/>
                    <a:lstStyle/>
                    <a:p>
                      <a:pPr indent="266700" algn="just">
                        <a:lnSpc>
                          <a:spcPct val="150000"/>
                        </a:lnSpc>
                        <a:spcAft>
                          <a:spcPts val="0"/>
                        </a:spcAft>
                      </a:pPr>
                      <a:r>
                        <a:rPr lang="ja-JP" altLang="en-US" sz="1050" kern="100" dirty="0">
                          <a:effectLst/>
                          <a:latin typeface="Meiryo UI" panose="020B0604030504040204" pitchFamily="50" charset="-128"/>
                          <a:ea typeface="Meiryo UI" panose="020B0604030504040204" pitchFamily="50" charset="-128"/>
                          <a:cs typeface="Courier New" panose="02070309020205020404" pitchFamily="49" charset="0"/>
                        </a:rPr>
                        <a:t>　　団体保険</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100" dirty="0">
                          <a:effectLst/>
                          <a:latin typeface="Meiryo UI" panose="020B0604030504040204" pitchFamily="50" charset="-128"/>
                          <a:ea typeface="Meiryo UI" panose="020B0604030504040204" pitchFamily="50" charset="-128"/>
                          <a:cs typeface="Courier New" panose="02070309020205020404" pitchFamily="49"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100">
                          <a:effectLst/>
                          <a:latin typeface="Meiryo UI" panose="020B0604030504040204" pitchFamily="50" charset="-128"/>
                          <a:ea typeface="Meiryo UI" panose="020B0604030504040204" pitchFamily="50" charset="-128"/>
                          <a:cs typeface="Courier New" panose="02070309020205020404" pitchFamily="49" charset="0"/>
                        </a:rPr>
                        <a:t>0</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3</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28600">
                <a:tc>
                  <a:txBody>
                    <a:bodyPr/>
                    <a:lstStyle/>
                    <a:p>
                      <a:pPr indent="266700" algn="just">
                        <a:lnSpc>
                          <a:spcPct val="150000"/>
                        </a:lnSpc>
                        <a:spcAft>
                          <a:spcPts val="0"/>
                        </a:spcAft>
                      </a:pPr>
                      <a:r>
                        <a:rPr lang="ja-JP" altLang="en-US" sz="1050" kern="100" dirty="0">
                          <a:effectLst/>
                          <a:latin typeface="Meiryo UI" panose="020B0604030504040204" pitchFamily="50" charset="-128"/>
                          <a:ea typeface="Meiryo UI" panose="020B0604030504040204" pitchFamily="50" charset="-128"/>
                          <a:cs typeface="Courier New" panose="02070309020205020404" pitchFamily="49" charset="0"/>
                        </a:rPr>
                        <a:t>　　総合営業</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100" dirty="0">
                          <a:effectLst/>
                          <a:latin typeface="Meiryo UI" panose="020B0604030504040204" pitchFamily="50" charset="-128"/>
                          <a:ea typeface="Meiryo UI" panose="020B0604030504040204" pitchFamily="50" charset="-128"/>
                          <a:cs typeface="Courier New" panose="02070309020205020404" pitchFamily="49"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50" kern="100">
                          <a:effectLst/>
                          <a:latin typeface="Meiryo UI" panose="020B0604030504040204" pitchFamily="50" charset="-128"/>
                          <a:ea typeface="Meiryo UI" panose="020B0604030504040204" pitchFamily="50" charset="-128"/>
                          <a:cs typeface="Courier New" panose="02070309020205020404" pitchFamily="49" charset="0"/>
                        </a:rPr>
                        <a:t>0</a:t>
                      </a:r>
                      <a:endParaRPr lang="ja-JP" sz="105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3</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3</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8600">
                <a:tc>
                  <a:txBody>
                    <a:bodyPr/>
                    <a:lstStyle/>
                    <a:p>
                      <a:pPr indent="266700" algn="just">
                        <a:lnSpc>
                          <a:spcPct val="150000"/>
                        </a:lnSpc>
                        <a:spcAft>
                          <a:spcPts val="0"/>
                        </a:spcAft>
                      </a:pP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　　経営企画</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２</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2</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2421079"/>
                  </a:ext>
                </a:extLst>
              </a:tr>
              <a:tr h="228600">
                <a:tc>
                  <a:txBody>
                    <a:bodyPr/>
                    <a:lstStyle/>
                    <a:p>
                      <a:pPr indent="266700" algn="just">
                        <a:lnSpc>
                          <a:spcPct val="150000"/>
                        </a:lnSpc>
                        <a:spcAft>
                          <a:spcPts val="0"/>
                        </a:spcAft>
                      </a:pP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　　総務部</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7018505"/>
                  </a:ext>
                </a:extLst>
              </a:tr>
              <a:tr h="224401">
                <a:tc>
                  <a:txBody>
                    <a:bodyPr/>
                    <a:lstStyle/>
                    <a:p>
                      <a:pPr indent="266700" algn="just">
                        <a:lnSpc>
                          <a:spcPct val="150000"/>
                        </a:lnSpc>
                        <a:spcAft>
                          <a:spcPts val="0"/>
                        </a:spcAft>
                      </a:pP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　　三重支店</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7818124"/>
                  </a:ext>
                </a:extLst>
              </a:tr>
              <a:tr h="238870">
                <a:tc>
                  <a:txBody>
                    <a:bodyPr/>
                    <a:lstStyle/>
                    <a:p>
                      <a:pPr indent="533400" algn="just">
                        <a:lnSpc>
                          <a:spcPct val="150000"/>
                        </a:lnSpc>
                        <a:spcAft>
                          <a:spcPts val="0"/>
                        </a:spcAft>
                      </a:pPr>
                      <a:r>
                        <a:rPr lang="ja-JP" sz="1050" kern="100" dirty="0">
                          <a:effectLst/>
                          <a:latin typeface="Meiryo UI" panose="020B0604030504040204" pitchFamily="50" charset="-128"/>
                          <a:ea typeface="Meiryo UI" panose="020B0604030504040204" pitchFamily="50" charset="-128"/>
                          <a:cs typeface="Courier New" panose="02070309020205020404" pitchFamily="49" charset="0"/>
                        </a:rPr>
                        <a:t>合計</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spcAft>
                          <a:spcPts val="0"/>
                        </a:spcAft>
                      </a:pPr>
                      <a:r>
                        <a:rPr lang="en-US" sz="1050" kern="100" dirty="0">
                          <a:effectLst/>
                          <a:latin typeface="Meiryo UI" panose="020B0604030504040204" pitchFamily="50" charset="-128"/>
                          <a:ea typeface="Meiryo UI" panose="020B0604030504040204" pitchFamily="50" charset="-128"/>
                          <a:cs typeface="Courier New" panose="02070309020205020404" pitchFamily="49"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spcAft>
                          <a:spcPts val="0"/>
                        </a:spcAft>
                      </a:pPr>
                      <a:r>
                        <a:rPr lang="en-US" sz="1050" kern="100" dirty="0">
                          <a:effectLst/>
                          <a:latin typeface="Meiryo UI" panose="020B0604030504040204" pitchFamily="50" charset="-128"/>
                          <a:ea typeface="Meiryo UI" panose="020B0604030504040204" pitchFamily="50" charset="-128"/>
                          <a:cs typeface="Courier New" panose="02070309020205020404" pitchFamily="49" charset="0"/>
                        </a:rPr>
                        <a:t>0</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Courier New" panose="02070309020205020404" pitchFamily="49" charset="0"/>
                        </a:rPr>
                        <a:t>8</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spcAft>
                          <a:spcPts val="0"/>
                        </a:spcAft>
                      </a:pPr>
                      <a:r>
                        <a:rPr lang="en-US" altLang="ja-JP" sz="1050" kern="100" dirty="0">
                          <a:effectLst/>
                          <a:latin typeface="Meiryo UI" panose="020B0604030504040204" pitchFamily="50" charset="-128"/>
                          <a:ea typeface="Meiryo UI" panose="020B0604030504040204" pitchFamily="50" charset="-128"/>
                          <a:cs typeface="Courier New" panose="02070309020205020404" pitchFamily="49" charset="0"/>
                        </a:rPr>
                        <a:t>8</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418874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19AD8-D44D-EE8F-7F48-507C9A6E938E}"/>
            </a:ext>
          </a:extLst>
        </p:cNvPr>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57CB6BB6-A923-DB5F-67CF-06E54B95E297}"/>
              </a:ext>
            </a:extLst>
          </p:cNvPr>
          <p:cNvSpPr/>
          <p:nvPr/>
        </p:nvSpPr>
        <p:spPr>
          <a:xfrm>
            <a:off x="251453" y="4866962"/>
            <a:ext cx="8652387" cy="1592742"/>
          </a:xfrm>
          <a:prstGeom prst="rect">
            <a:avLst/>
          </a:prstGeom>
          <a:no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FD6926B3-DE9C-C3D9-4D77-0F80BBD31C56}"/>
              </a:ext>
            </a:extLst>
          </p:cNvPr>
          <p:cNvSpPr/>
          <p:nvPr/>
        </p:nvSpPr>
        <p:spPr>
          <a:xfrm>
            <a:off x="299885" y="3131584"/>
            <a:ext cx="8652387" cy="1592742"/>
          </a:xfrm>
          <a:prstGeom prst="rect">
            <a:avLst/>
          </a:prstGeom>
          <a:no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E606B2FA-6D91-6A49-AFCC-B6BBF753136A}"/>
              </a:ext>
            </a:extLst>
          </p:cNvPr>
          <p:cNvSpPr/>
          <p:nvPr/>
        </p:nvSpPr>
        <p:spPr>
          <a:xfrm>
            <a:off x="304800" y="1307692"/>
            <a:ext cx="8652387" cy="1592742"/>
          </a:xfrm>
          <a:prstGeom prst="rect">
            <a:avLst/>
          </a:prstGeom>
          <a:no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BB5DDBB6-31CB-5A6F-155D-F5ECE569CEE3}"/>
              </a:ext>
            </a:extLst>
          </p:cNvPr>
          <p:cNvSpPr txBox="1"/>
          <p:nvPr/>
        </p:nvSpPr>
        <p:spPr>
          <a:xfrm>
            <a:off x="633045" y="4955476"/>
            <a:ext cx="7877909" cy="341006"/>
          </a:xfrm>
          <a:prstGeom prst="rect">
            <a:avLst/>
          </a:prstGeom>
          <a:noFill/>
        </p:spPr>
        <p:txBody>
          <a:bodyPr wrap="square" lIns="84406" tIns="42203" rIns="84406" bIns="42203" rtlCol="0" anchor="t">
            <a:spAutoFit/>
          </a:bodyPr>
          <a:lstStyle/>
          <a:p>
            <a:endParaRPr lang="en-US" altLang="ja-JP" sz="1662">
              <a:latin typeface="Meiryo UI"/>
              <a:ea typeface="Meiryo UI"/>
            </a:endParaRPr>
          </a:p>
        </p:txBody>
      </p:sp>
      <p:sp>
        <p:nvSpPr>
          <p:cNvPr id="7" name="スライド番号プレースホルダー 6">
            <a:extLst>
              <a:ext uri="{FF2B5EF4-FFF2-40B4-BE49-F238E27FC236}">
                <a16:creationId xmlns:a16="http://schemas.microsoft.com/office/drawing/2014/main" id="{367A83BF-409C-62C5-11B3-540CE6FE6192}"/>
              </a:ext>
            </a:extLst>
          </p:cNvPr>
          <p:cNvSpPr>
            <a:spLocks noGrp="1"/>
          </p:cNvSpPr>
          <p:nvPr>
            <p:ph type="sldNum" sz="quarter" idx="12"/>
          </p:nvPr>
        </p:nvSpPr>
        <p:spPr>
          <a:xfrm>
            <a:off x="6682246" y="6452278"/>
            <a:ext cx="2109561" cy="385413"/>
          </a:xfrm>
        </p:spPr>
        <p:txBody>
          <a:bodyPr/>
          <a:lstStyle/>
          <a:p>
            <a:fld id="{80EECDEB-6C16-4AC2-B50B-04DFA998217E}" type="slidenum">
              <a:rPr kumimoji="1" lang="ja-JP" altLang="en-US" smtClean="0"/>
              <a:t>18</a:t>
            </a:fld>
            <a:endParaRPr kumimoji="1" lang="ja-JP" altLang="en-US" dirty="0"/>
          </a:p>
        </p:txBody>
      </p:sp>
      <p:sp>
        <p:nvSpPr>
          <p:cNvPr id="3" name="タイトル 1">
            <a:extLst>
              <a:ext uri="{FF2B5EF4-FFF2-40B4-BE49-F238E27FC236}">
                <a16:creationId xmlns:a16="http://schemas.microsoft.com/office/drawing/2014/main" id="{44579852-1D11-2543-DC38-6BD8E1BCA5E9}"/>
              </a:ext>
            </a:extLst>
          </p:cNvPr>
          <p:cNvSpPr txBox="1">
            <a:spLocks/>
          </p:cNvSpPr>
          <p:nvPr/>
        </p:nvSpPr>
        <p:spPr>
          <a:xfrm>
            <a:off x="584190" y="329472"/>
            <a:ext cx="6239863" cy="5899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000">
                <a:ln w="22225">
                  <a:noFill/>
                  <a:prstDash val="solid"/>
                </a:ln>
                <a:latin typeface="Meiryo UI" panose="020B0604030504040204" pitchFamily="50" charset="-128"/>
                <a:ea typeface="Meiryo UI" panose="020B0604030504040204" pitchFamily="50" charset="-128"/>
              </a:rPr>
              <a:t>「内部監査」に基づく改善・対応事例</a:t>
            </a:r>
            <a:endParaRPr lang="ja-JP" altLang="en-US" sz="3000" dirty="0">
              <a:ln w="22225">
                <a:noFill/>
                <a:prstDash val="solid"/>
              </a:ln>
              <a:latin typeface="Meiryo UI" panose="020B0604030504040204" pitchFamily="50" charset="-128"/>
              <a:ea typeface="Meiryo UI" panose="020B0604030504040204" pitchFamily="50" charset="-128"/>
            </a:endParaRPr>
          </a:p>
        </p:txBody>
      </p:sp>
      <p:sp>
        <p:nvSpPr>
          <p:cNvPr id="5" name="コンテンツ プレースホルダー 4">
            <a:extLst>
              <a:ext uri="{FF2B5EF4-FFF2-40B4-BE49-F238E27FC236}">
                <a16:creationId xmlns:a16="http://schemas.microsoft.com/office/drawing/2014/main" id="{3A77F31C-B61B-F716-9D34-A4E4D1A2CBDE}"/>
              </a:ext>
            </a:extLst>
          </p:cNvPr>
          <p:cNvSpPr txBox="1">
            <a:spLocks/>
          </p:cNvSpPr>
          <p:nvPr/>
        </p:nvSpPr>
        <p:spPr>
          <a:xfrm>
            <a:off x="379388" y="1857693"/>
            <a:ext cx="4249762" cy="977710"/>
          </a:xfrm>
          <a:prstGeom prst="rect">
            <a:avLst/>
          </a:prstGeom>
          <a:ln>
            <a:solidFill>
              <a:srgbClr val="00B0F0"/>
            </a:solidFill>
            <a:prstDash val="dashDot"/>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400" dirty="0">
                <a:latin typeface="Meiryo UI" panose="020B0604030504040204" pitchFamily="50" charset="-128"/>
                <a:ea typeface="Meiryo UI" panose="020B0604030504040204" pitchFamily="50" charset="-128"/>
              </a:rPr>
              <a:t>新入社員教育（中途入社社員等を含む）の実施状況を確認した結果、概ね計画通りに実施されていたが、研修の実効性を高めるために「達成レベル」を明確にしたうえで実施していくことを望みます。</a:t>
            </a:r>
            <a:endParaRPr lang="ja-JP" altLang="ja-JP" sz="14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8705457E-219A-D6A2-2F95-D719EAC63693}"/>
              </a:ext>
            </a:extLst>
          </p:cNvPr>
          <p:cNvSpPr txBox="1"/>
          <p:nvPr/>
        </p:nvSpPr>
        <p:spPr>
          <a:xfrm>
            <a:off x="379387" y="1095585"/>
            <a:ext cx="4084457" cy="415498"/>
          </a:xfrm>
          <a:prstGeom prst="rect">
            <a:avLst/>
          </a:prstGeom>
          <a:solidFill>
            <a:schemeClr val="accent1">
              <a:lumMod val="60000"/>
              <a:lumOff val="40000"/>
            </a:schemeClr>
          </a:solidFill>
        </p:spPr>
        <p:txBody>
          <a:bodyPr wrap="square" rtlCol="0">
            <a:spAutoFit/>
          </a:bodyPr>
          <a:lstStyle/>
          <a:p>
            <a:pPr algn="ctr"/>
            <a:r>
              <a:rPr kumimoji="1" lang="ja-JP" altLang="en-US" sz="21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団体・総合保険（共通）の事例</a:t>
            </a:r>
          </a:p>
        </p:txBody>
      </p:sp>
      <p:sp>
        <p:nvSpPr>
          <p:cNvPr id="8" name="コンテンツ プレースホルダー 4">
            <a:extLst>
              <a:ext uri="{FF2B5EF4-FFF2-40B4-BE49-F238E27FC236}">
                <a16:creationId xmlns:a16="http://schemas.microsoft.com/office/drawing/2014/main" id="{77A26668-621A-344A-82A1-AF857701ADEA}"/>
              </a:ext>
            </a:extLst>
          </p:cNvPr>
          <p:cNvSpPr txBox="1">
            <a:spLocks/>
          </p:cNvSpPr>
          <p:nvPr/>
        </p:nvSpPr>
        <p:spPr>
          <a:xfrm>
            <a:off x="4703738" y="1868682"/>
            <a:ext cx="4169142" cy="966721"/>
          </a:xfrm>
          <a:prstGeom prst="rect">
            <a:avLst/>
          </a:prstGeom>
          <a:ln>
            <a:solidFill>
              <a:srgbClr val="00B0F0"/>
            </a:solidFill>
            <a:prstDash val="dashDot"/>
          </a:ln>
        </p:spPr>
        <p:txBody>
          <a:bodyPr vert="horz" lIns="68580" tIns="34290" rIns="68580" bIns="34290" rtlCol="0" anchor="ctr" anchorCtr="0">
            <a:noAutofit/>
          </a:bodyPr>
          <a:lst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kumimoji="1" sz="20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18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9pPr>
          </a:lstStyle>
          <a:p>
            <a:pPr marL="0" indent="0">
              <a:lnSpc>
                <a:spcPts val="1500"/>
              </a:lnSpc>
              <a:spcBef>
                <a:spcPts val="0"/>
              </a:spcBef>
              <a:buNone/>
            </a:pPr>
            <a:r>
              <a:rPr lang="ja-JP" altLang="en-US" sz="1200" dirty="0">
                <a:latin typeface="Meiryo UI" panose="020B0604030504040204" pitchFamily="50" charset="-128"/>
                <a:ea typeface="Meiryo UI" panose="020B0604030504040204" pitchFamily="50" charset="-128"/>
              </a:rPr>
              <a:t>各新入社員の２０２５年９月～２０２６年５月までの目標設定を伴った教育計画を策定し、部長、メンター、本人とで３カ月毎に実行状況と課題を洗い出し、次の３カ月の目標を見直すといったＰＤＣＡを繰り返すことで、新入社員の教育と定着を図る。</a:t>
            </a:r>
            <a:r>
              <a:rPr lang="ja-JP" altLang="ja-JP" sz="1200" dirty="0">
                <a:latin typeface="Meiryo UI" panose="020B0604030504040204" pitchFamily="50" charset="-128"/>
                <a:ea typeface="Meiryo UI" panose="020B0604030504040204" pitchFamily="50" charset="-128"/>
              </a:rPr>
              <a:t>　</a:t>
            </a:r>
          </a:p>
        </p:txBody>
      </p:sp>
      <p:sp>
        <p:nvSpPr>
          <p:cNvPr id="9" name="テキスト ボックス 8">
            <a:extLst>
              <a:ext uri="{FF2B5EF4-FFF2-40B4-BE49-F238E27FC236}">
                <a16:creationId xmlns:a16="http://schemas.microsoft.com/office/drawing/2014/main" id="{8751AC2E-DAE8-23BE-213E-85F137218B3E}"/>
              </a:ext>
            </a:extLst>
          </p:cNvPr>
          <p:cNvSpPr txBox="1"/>
          <p:nvPr/>
        </p:nvSpPr>
        <p:spPr>
          <a:xfrm>
            <a:off x="4703739" y="1458094"/>
            <a:ext cx="1130892" cy="338554"/>
          </a:xfrm>
          <a:prstGeom prst="rect">
            <a:avLst/>
          </a:prstGeom>
          <a:solidFill>
            <a:schemeClr val="accent1">
              <a:lumMod val="20000"/>
              <a:lumOff val="80000"/>
            </a:schemeClr>
          </a:solidFill>
        </p:spPr>
        <p:txBody>
          <a:bodyPr wrap="square" rtlCol="0">
            <a:spAutoFit/>
          </a:bodyPr>
          <a:lstStyle/>
          <a:p>
            <a:pPr algn="ctr"/>
            <a:r>
              <a:rPr kumimoji="1" lang="ja-JP" altLang="en-US" sz="16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改 善 策</a:t>
            </a:r>
          </a:p>
        </p:txBody>
      </p:sp>
      <p:sp>
        <p:nvSpPr>
          <p:cNvPr id="10" name="テキスト ボックス 9">
            <a:extLst>
              <a:ext uri="{FF2B5EF4-FFF2-40B4-BE49-F238E27FC236}">
                <a16:creationId xmlns:a16="http://schemas.microsoft.com/office/drawing/2014/main" id="{72B9C5B4-25CA-FE6C-CFA6-CE179AEC33AE}"/>
              </a:ext>
            </a:extLst>
          </p:cNvPr>
          <p:cNvSpPr txBox="1"/>
          <p:nvPr/>
        </p:nvSpPr>
        <p:spPr>
          <a:xfrm>
            <a:off x="394139" y="1536990"/>
            <a:ext cx="1267514" cy="338554"/>
          </a:xfrm>
          <a:prstGeom prst="rect">
            <a:avLst/>
          </a:prstGeom>
          <a:solidFill>
            <a:schemeClr val="accent1">
              <a:lumMod val="20000"/>
              <a:lumOff val="80000"/>
            </a:schemeClr>
          </a:solidFill>
        </p:spPr>
        <p:txBody>
          <a:bodyPr wrap="square" rtlCol="0">
            <a:spAutoFit/>
          </a:bodyPr>
          <a:lstStyle/>
          <a:p>
            <a:pPr algn="ctr"/>
            <a:r>
              <a:rPr kumimoji="1" lang="ja-JP" altLang="en-US" sz="16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指摘事項</a:t>
            </a:r>
          </a:p>
        </p:txBody>
      </p:sp>
      <p:sp>
        <p:nvSpPr>
          <p:cNvPr id="11" name="コンテンツ プレースホルダー 4">
            <a:extLst>
              <a:ext uri="{FF2B5EF4-FFF2-40B4-BE49-F238E27FC236}">
                <a16:creationId xmlns:a16="http://schemas.microsoft.com/office/drawing/2014/main" id="{CF22A589-3307-959D-155D-B13EC442A881}"/>
              </a:ext>
            </a:extLst>
          </p:cNvPr>
          <p:cNvSpPr txBox="1">
            <a:spLocks/>
          </p:cNvSpPr>
          <p:nvPr/>
        </p:nvSpPr>
        <p:spPr>
          <a:xfrm>
            <a:off x="394138" y="3720995"/>
            <a:ext cx="4249762" cy="977710"/>
          </a:xfrm>
          <a:prstGeom prst="rect">
            <a:avLst/>
          </a:prstGeom>
          <a:ln>
            <a:solidFill>
              <a:srgbClr val="00B0F0"/>
            </a:solidFill>
            <a:prstDash val="dashDot"/>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400" dirty="0">
                <a:latin typeface="Meiryo UI" panose="020B0604030504040204" pitchFamily="50" charset="-128"/>
                <a:ea typeface="Meiryo UI" panose="020B0604030504040204" pitchFamily="50" charset="-128"/>
              </a:rPr>
              <a:t>顧客の所有物の管理において、日常の営業社員外出不在時などお客様の申込書管理方法に統一感がなく個人保管が散見され、組織対応が出来ない状態となっている。</a:t>
            </a:r>
            <a:endParaRPr lang="ja-JP" altLang="ja-JP" sz="1400"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7ACBB497-3451-EE94-A62E-A9F68D42E0F4}"/>
              </a:ext>
            </a:extLst>
          </p:cNvPr>
          <p:cNvSpPr txBox="1"/>
          <p:nvPr/>
        </p:nvSpPr>
        <p:spPr>
          <a:xfrm>
            <a:off x="379387" y="2955219"/>
            <a:ext cx="2358190" cy="415498"/>
          </a:xfrm>
          <a:prstGeom prst="rect">
            <a:avLst/>
          </a:prstGeom>
          <a:solidFill>
            <a:schemeClr val="accent1">
              <a:lumMod val="60000"/>
              <a:lumOff val="40000"/>
            </a:schemeClr>
          </a:solidFill>
        </p:spPr>
        <p:txBody>
          <a:bodyPr wrap="square" rtlCol="0">
            <a:spAutoFit/>
          </a:bodyPr>
          <a:lstStyle/>
          <a:p>
            <a:pPr algn="ctr"/>
            <a:r>
              <a:rPr kumimoji="1" lang="ja-JP" altLang="en-US" sz="21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総合営業の事例</a:t>
            </a:r>
          </a:p>
        </p:txBody>
      </p:sp>
      <p:sp>
        <p:nvSpPr>
          <p:cNvPr id="13" name="コンテンツ プレースホルダー 4">
            <a:extLst>
              <a:ext uri="{FF2B5EF4-FFF2-40B4-BE49-F238E27FC236}">
                <a16:creationId xmlns:a16="http://schemas.microsoft.com/office/drawing/2014/main" id="{6DA17667-163D-EDD3-95AF-BA662474F67F}"/>
              </a:ext>
            </a:extLst>
          </p:cNvPr>
          <p:cNvSpPr txBox="1">
            <a:spLocks/>
          </p:cNvSpPr>
          <p:nvPr/>
        </p:nvSpPr>
        <p:spPr>
          <a:xfrm>
            <a:off x="4730405" y="3702408"/>
            <a:ext cx="4162142" cy="991200"/>
          </a:xfrm>
          <a:prstGeom prst="rect">
            <a:avLst/>
          </a:prstGeom>
          <a:ln>
            <a:solidFill>
              <a:srgbClr val="00B0F0"/>
            </a:solidFill>
            <a:prstDash val="dashDot"/>
          </a:ln>
        </p:spPr>
        <p:txBody>
          <a:bodyPr vert="horz" lIns="68580" tIns="34290" rIns="68580" bIns="34290" rtlCol="0" anchor="ctr" anchorCtr="0">
            <a:noAutofit/>
          </a:bodyPr>
          <a:lst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kumimoji="1" sz="20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18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9pPr>
          </a:lstStyle>
          <a:p>
            <a:pPr marL="0" indent="0">
              <a:lnSpc>
                <a:spcPts val="1500"/>
              </a:lnSpc>
              <a:spcBef>
                <a:spcPts val="0"/>
              </a:spcBef>
              <a:buNone/>
            </a:pPr>
            <a:r>
              <a:rPr lang="ja-JP" altLang="en-US" sz="1400" dirty="0">
                <a:latin typeface="Meiryo UI" panose="020B0604030504040204" pitchFamily="50" charset="-128"/>
                <a:ea typeface="Meiryo UI" panose="020B0604030504040204" pitchFamily="50" charset="-128"/>
              </a:rPr>
              <a:t>営業社員の申込書類保管に関しては「新規・更改・変更・事故・その他」の統一表現とし仕切りファイル保管とした。</a:t>
            </a:r>
            <a:endParaRPr lang="ja-JP" altLang="ja-JP" sz="1400"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B172B2C4-2705-85D3-39F0-89BA66A488C8}"/>
              </a:ext>
            </a:extLst>
          </p:cNvPr>
          <p:cNvSpPr txBox="1"/>
          <p:nvPr/>
        </p:nvSpPr>
        <p:spPr>
          <a:xfrm>
            <a:off x="4738153" y="3288662"/>
            <a:ext cx="1111227" cy="338554"/>
          </a:xfrm>
          <a:prstGeom prst="rect">
            <a:avLst/>
          </a:prstGeom>
          <a:solidFill>
            <a:schemeClr val="accent1">
              <a:lumMod val="20000"/>
              <a:lumOff val="80000"/>
            </a:schemeClr>
          </a:solidFill>
        </p:spPr>
        <p:txBody>
          <a:bodyPr wrap="square" rtlCol="0">
            <a:spAutoFit/>
          </a:bodyPr>
          <a:lstStyle/>
          <a:p>
            <a:pPr algn="ctr"/>
            <a:r>
              <a:rPr kumimoji="1" lang="ja-JP" altLang="en-US" sz="16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改 善 策</a:t>
            </a:r>
          </a:p>
        </p:txBody>
      </p:sp>
      <p:sp>
        <p:nvSpPr>
          <p:cNvPr id="15" name="テキスト ボックス 14">
            <a:extLst>
              <a:ext uri="{FF2B5EF4-FFF2-40B4-BE49-F238E27FC236}">
                <a16:creationId xmlns:a16="http://schemas.microsoft.com/office/drawing/2014/main" id="{D2E82CF5-3DC4-CCCE-6205-CA87AE655E44}"/>
              </a:ext>
            </a:extLst>
          </p:cNvPr>
          <p:cNvSpPr txBox="1"/>
          <p:nvPr/>
        </p:nvSpPr>
        <p:spPr>
          <a:xfrm>
            <a:off x="394139" y="3370716"/>
            <a:ext cx="1282264" cy="338554"/>
          </a:xfrm>
          <a:prstGeom prst="rect">
            <a:avLst/>
          </a:prstGeom>
          <a:solidFill>
            <a:schemeClr val="accent1">
              <a:lumMod val="20000"/>
              <a:lumOff val="80000"/>
            </a:schemeClr>
          </a:solidFill>
        </p:spPr>
        <p:txBody>
          <a:bodyPr wrap="square" rtlCol="0">
            <a:spAutoFit/>
          </a:bodyPr>
          <a:lstStyle/>
          <a:p>
            <a:pPr algn="ctr"/>
            <a:r>
              <a:rPr kumimoji="1" lang="ja-JP" altLang="en-US" sz="16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指摘事項</a:t>
            </a:r>
          </a:p>
        </p:txBody>
      </p:sp>
      <p:sp>
        <p:nvSpPr>
          <p:cNvPr id="16" name="コンテンツ プレースホルダー 4">
            <a:extLst>
              <a:ext uri="{FF2B5EF4-FFF2-40B4-BE49-F238E27FC236}">
                <a16:creationId xmlns:a16="http://schemas.microsoft.com/office/drawing/2014/main" id="{49605F9D-1AB7-FC9D-3D91-51139DA0AD42}"/>
              </a:ext>
            </a:extLst>
          </p:cNvPr>
          <p:cNvSpPr txBox="1">
            <a:spLocks/>
          </p:cNvSpPr>
          <p:nvPr/>
        </p:nvSpPr>
        <p:spPr>
          <a:xfrm>
            <a:off x="399055" y="5544805"/>
            <a:ext cx="4249762" cy="809813"/>
          </a:xfrm>
          <a:prstGeom prst="rect">
            <a:avLst/>
          </a:prstGeom>
          <a:ln>
            <a:solidFill>
              <a:srgbClr val="00B0F0"/>
            </a:solidFill>
            <a:prstDash val="dashDot"/>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400" dirty="0">
                <a:latin typeface="Meiryo UI" panose="020B0604030504040204" pitchFamily="50" charset="-128"/>
                <a:ea typeface="Meiryo UI" panose="020B0604030504040204" pitchFamily="50" charset="-128"/>
              </a:rPr>
              <a:t>事故対応における知見の共有を社内に展開して欲しい。（事故対応によって得た事象や事例をまとめているが、研修会は未実施）</a:t>
            </a:r>
          </a:p>
        </p:txBody>
      </p:sp>
      <p:sp>
        <p:nvSpPr>
          <p:cNvPr id="17" name="テキスト ボックス 16">
            <a:extLst>
              <a:ext uri="{FF2B5EF4-FFF2-40B4-BE49-F238E27FC236}">
                <a16:creationId xmlns:a16="http://schemas.microsoft.com/office/drawing/2014/main" id="{7A459377-38CD-3CAD-B250-0D8DE25FE6A6}"/>
              </a:ext>
            </a:extLst>
          </p:cNvPr>
          <p:cNvSpPr txBox="1"/>
          <p:nvPr/>
        </p:nvSpPr>
        <p:spPr>
          <a:xfrm>
            <a:off x="399054" y="4772865"/>
            <a:ext cx="2353274" cy="415498"/>
          </a:xfrm>
          <a:prstGeom prst="rect">
            <a:avLst/>
          </a:prstGeom>
          <a:solidFill>
            <a:schemeClr val="accent1">
              <a:lumMod val="60000"/>
              <a:lumOff val="40000"/>
            </a:schemeClr>
          </a:solidFill>
        </p:spPr>
        <p:txBody>
          <a:bodyPr wrap="square" rtlCol="0">
            <a:spAutoFit/>
          </a:bodyPr>
          <a:lstStyle/>
          <a:p>
            <a:pPr algn="ctr"/>
            <a:r>
              <a:rPr kumimoji="1" lang="ja-JP" altLang="en-US" sz="21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事故サポートの事例</a:t>
            </a:r>
          </a:p>
        </p:txBody>
      </p:sp>
      <p:sp>
        <p:nvSpPr>
          <p:cNvPr id="18" name="コンテンツ プレースホルダー 4">
            <a:extLst>
              <a:ext uri="{FF2B5EF4-FFF2-40B4-BE49-F238E27FC236}">
                <a16:creationId xmlns:a16="http://schemas.microsoft.com/office/drawing/2014/main" id="{8FAD6EDC-F2F0-5294-1A09-F84658C87B71}"/>
              </a:ext>
            </a:extLst>
          </p:cNvPr>
          <p:cNvSpPr txBox="1">
            <a:spLocks/>
          </p:cNvSpPr>
          <p:nvPr/>
        </p:nvSpPr>
        <p:spPr>
          <a:xfrm>
            <a:off x="4730405" y="5531316"/>
            <a:ext cx="4162142" cy="823302"/>
          </a:xfrm>
          <a:prstGeom prst="rect">
            <a:avLst/>
          </a:prstGeom>
          <a:ln>
            <a:solidFill>
              <a:srgbClr val="00B0F0"/>
            </a:solidFill>
            <a:prstDash val="dashDot"/>
          </a:ln>
        </p:spPr>
        <p:txBody>
          <a:bodyPr vert="horz" lIns="68580" tIns="34290" rIns="68580" bIns="34290" rtlCol="0" anchor="ctr" anchorCtr="0">
            <a:noAutofit/>
          </a:bodyPr>
          <a:lst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kumimoji="1" sz="20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18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9pPr>
          </a:lstStyle>
          <a:p>
            <a:pPr marL="0" indent="0">
              <a:lnSpc>
                <a:spcPts val="1500"/>
              </a:lnSpc>
              <a:spcBef>
                <a:spcPts val="0"/>
              </a:spcBef>
              <a:buNone/>
            </a:pPr>
            <a:r>
              <a:rPr lang="ja-JP" altLang="en-US" sz="1400" dirty="0">
                <a:latin typeface="Meiryo UI" panose="020B0604030504040204" pitchFamily="50" charset="-128"/>
                <a:ea typeface="Meiryo UI" panose="020B0604030504040204" pitchFamily="50" charset="-128"/>
              </a:rPr>
              <a:t>事故から入る勉強会を計画し実施することとした。有効性高い事故対応ができた補償・特約を当社推奨補償・特約に繋げたい。</a:t>
            </a:r>
            <a:endParaRPr lang="ja-JP" altLang="ja-JP" sz="14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9230229A-392C-FDC2-6EEC-08E3488883FD}"/>
              </a:ext>
            </a:extLst>
          </p:cNvPr>
          <p:cNvSpPr txBox="1"/>
          <p:nvPr/>
        </p:nvSpPr>
        <p:spPr>
          <a:xfrm>
            <a:off x="4730406" y="5153329"/>
            <a:ext cx="1123892" cy="338554"/>
          </a:xfrm>
          <a:prstGeom prst="rect">
            <a:avLst/>
          </a:prstGeom>
          <a:solidFill>
            <a:schemeClr val="accent1">
              <a:lumMod val="20000"/>
              <a:lumOff val="80000"/>
            </a:schemeClr>
          </a:solidFill>
        </p:spPr>
        <p:txBody>
          <a:bodyPr wrap="square" rtlCol="0">
            <a:spAutoFit/>
          </a:bodyPr>
          <a:lstStyle/>
          <a:p>
            <a:pPr algn="ctr"/>
            <a:r>
              <a:rPr kumimoji="1" lang="ja-JP" altLang="en-US" sz="16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改 善 策</a:t>
            </a:r>
          </a:p>
        </p:txBody>
      </p:sp>
      <p:sp>
        <p:nvSpPr>
          <p:cNvPr id="21" name="テキスト ボックス 20">
            <a:extLst>
              <a:ext uri="{FF2B5EF4-FFF2-40B4-BE49-F238E27FC236}">
                <a16:creationId xmlns:a16="http://schemas.microsoft.com/office/drawing/2014/main" id="{CE32BD9B-0BE5-B1C6-77CA-5E2436D96144}"/>
              </a:ext>
            </a:extLst>
          </p:cNvPr>
          <p:cNvSpPr txBox="1"/>
          <p:nvPr/>
        </p:nvSpPr>
        <p:spPr>
          <a:xfrm>
            <a:off x="394138" y="5217240"/>
            <a:ext cx="1287181" cy="338554"/>
          </a:xfrm>
          <a:prstGeom prst="rect">
            <a:avLst/>
          </a:prstGeom>
          <a:solidFill>
            <a:schemeClr val="accent1">
              <a:lumMod val="20000"/>
              <a:lumOff val="80000"/>
            </a:schemeClr>
          </a:solidFill>
        </p:spPr>
        <p:txBody>
          <a:bodyPr wrap="square" rtlCol="0">
            <a:spAutoFit/>
          </a:bodyPr>
          <a:lstStyle/>
          <a:p>
            <a:pPr algn="ctr"/>
            <a:r>
              <a:rPr kumimoji="1" lang="ja-JP" altLang="en-US" sz="16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指摘事項</a:t>
            </a:r>
          </a:p>
        </p:txBody>
      </p:sp>
    </p:spTree>
    <p:extLst>
      <p:ext uri="{BB962C8B-B14F-4D97-AF65-F5344CB8AC3E}">
        <p14:creationId xmlns:p14="http://schemas.microsoft.com/office/powerpoint/2010/main" val="1004421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テキスト ボックス 18"/>
          <p:cNvSpPr txBox="1"/>
          <p:nvPr/>
        </p:nvSpPr>
        <p:spPr>
          <a:xfrm>
            <a:off x="633046" y="5024175"/>
            <a:ext cx="7877909" cy="341006"/>
          </a:xfrm>
          <a:prstGeom prst="rect">
            <a:avLst/>
          </a:prstGeom>
          <a:noFill/>
        </p:spPr>
        <p:txBody>
          <a:bodyPr wrap="square" lIns="84406" tIns="42203" rIns="84406" bIns="42203" rtlCol="0" anchor="t">
            <a:spAutoFit/>
          </a:bodyPr>
          <a:lstStyle/>
          <a:p>
            <a:endParaRPr lang="en-US" altLang="ja-JP" sz="1662">
              <a:latin typeface="Meiryo UI"/>
              <a:ea typeface="Meiryo UI"/>
            </a:endParaRPr>
          </a:p>
        </p:txBody>
      </p:sp>
      <p:sp>
        <p:nvSpPr>
          <p:cNvPr id="7" name="スライド番号プレースホルダー 6"/>
          <p:cNvSpPr>
            <a:spLocks noGrp="1"/>
          </p:cNvSpPr>
          <p:nvPr>
            <p:ph type="sldNum" sz="quarter" idx="12"/>
          </p:nvPr>
        </p:nvSpPr>
        <p:spPr>
          <a:xfrm>
            <a:off x="6810066" y="6275299"/>
            <a:ext cx="2109561" cy="385413"/>
          </a:xfrm>
        </p:spPr>
        <p:txBody>
          <a:bodyPr/>
          <a:lstStyle/>
          <a:p>
            <a:fld id="{80EECDEB-6C16-4AC2-B50B-04DFA998217E}" type="slidenum">
              <a:rPr kumimoji="1" lang="ja-JP" altLang="en-US" smtClean="0"/>
              <a:t>1</a:t>
            </a:fld>
            <a:endParaRPr kumimoji="1" lang="ja-JP" altLang="en-US"/>
          </a:p>
        </p:txBody>
      </p:sp>
      <p:sp>
        <p:nvSpPr>
          <p:cNvPr id="3" name="タイトル 12">
            <a:extLst>
              <a:ext uri="{FF2B5EF4-FFF2-40B4-BE49-F238E27FC236}">
                <a16:creationId xmlns:a16="http://schemas.microsoft.com/office/drawing/2014/main" id="{6815C2AD-46EE-5A23-538C-97FFC3AA8CE2}"/>
              </a:ext>
            </a:extLst>
          </p:cNvPr>
          <p:cNvSpPr txBox="1">
            <a:spLocks/>
          </p:cNvSpPr>
          <p:nvPr/>
        </p:nvSpPr>
        <p:spPr>
          <a:xfrm>
            <a:off x="537016" y="241840"/>
            <a:ext cx="3031958" cy="651738"/>
          </a:xfrm>
          <a:prstGeom prst="rect">
            <a:avLst/>
          </a:prstGeom>
        </p:spPr>
        <p:txBody>
          <a:bodyPr vert="horz" lIns="84406" tIns="42203" rIns="84406" bIns="42203"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000" dirty="0">
                <a:ln w="22225">
                  <a:noFill/>
                  <a:prstDash val="solid"/>
                </a:ln>
                <a:latin typeface="Meiryo UI" panose="020B0604030504040204" pitchFamily="50" charset="-128"/>
                <a:ea typeface="Meiryo UI" panose="020B0604030504040204" pitchFamily="50" charset="-128"/>
              </a:rPr>
              <a:t>目次</a:t>
            </a:r>
          </a:p>
        </p:txBody>
      </p:sp>
      <p:sp>
        <p:nvSpPr>
          <p:cNvPr id="6" name="コンテンツ プレースホルダー 13">
            <a:extLst>
              <a:ext uri="{FF2B5EF4-FFF2-40B4-BE49-F238E27FC236}">
                <a16:creationId xmlns:a16="http://schemas.microsoft.com/office/drawing/2014/main" id="{8EFFDE7D-CCD8-0C5B-0B00-63EF141FC021}"/>
              </a:ext>
            </a:extLst>
          </p:cNvPr>
          <p:cNvSpPr txBox="1">
            <a:spLocks/>
          </p:cNvSpPr>
          <p:nvPr/>
        </p:nvSpPr>
        <p:spPr>
          <a:xfrm>
            <a:off x="890195" y="1779234"/>
            <a:ext cx="6462346" cy="3803882"/>
          </a:xfrm>
          <a:prstGeom prst="rect">
            <a:avLst/>
          </a:prstGeom>
        </p:spPr>
        <p:txBody>
          <a:bodyPr vert="horz" lIns="84406" tIns="42203" rIns="84406" bIns="42203"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50000"/>
              </a:lnSpc>
              <a:spcBef>
                <a:spcPts val="0"/>
              </a:spcBef>
            </a:pPr>
            <a:r>
              <a:rPr lang="ja-JP" altLang="en-US" sz="1292" dirty="0">
                <a:latin typeface="Meiryo UI" panose="020B0604030504040204" pitchFamily="50" charset="-128"/>
                <a:ea typeface="Meiryo UI" panose="020B0604030504040204" pitchFamily="50" charset="-128"/>
              </a:rPr>
              <a:t>はじめに</a:t>
            </a:r>
            <a:endParaRPr lang="en-US" altLang="ja-JP" sz="1292" dirty="0">
              <a:latin typeface="Meiryo UI" panose="020B0604030504040204" pitchFamily="50" charset="-128"/>
              <a:ea typeface="Meiryo UI" panose="020B0604030504040204" pitchFamily="50" charset="-128"/>
            </a:endParaRPr>
          </a:p>
          <a:p>
            <a:pPr algn="l">
              <a:lnSpc>
                <a:spcPct val="150000"/>
              </a:lnSpc>
              <a:spcBef>
                <a:spcPts val="0"/>
              </a:spcBef>
            </a:pPr>
            <a:r>
              <a:rPr lang="ja-JP" altLang="en-US" sz="1292" dirty="0">
                <a:latin typeface="Meiryo UI" panose="020B0604030504040204" pitchFamily="50" charset="-128"/>
                <a:ea typeface="Meiryo UI" panose="020B0604030504040204" pitchFamily="50" charset="-128"/>
              </a:rPr>
              <a:t>お客様本位の業務運営方針</a:t>
            </a:r>
            <a:endParaRPr lang="en-US" altLang="ja-JP" sz="1292" dirty="0">
              <a:latin typeface="Meiryo UI" panose="020B0604030504040204" pitchFamily="50" charset="-128"/>
              <a:ea typeface="Meiryo UI" panose="020B0604030504040204" pitchFamily="50" charset="-128"/>
            </a:endParaRPr>
          </a:p>
          <a:p>
            <a:pPr algn="l">
              <a:lnSpc>
                <a:spcPct val="150000"/>
              </a:lnSpc>
              <a:spcBef>
                <a:spcPts val="0"/>
              </a:spcBef>
            </a:pPr>
            <a:r>
              <a:rPr lang="ja-JP" altLang="en-US" sz="1292" dirty="0">
                <a:latin typeface="Meiryo UI" panose="020B0604030504040204" pitchFamily="50" charset="-128"/>
                <a:ea typeface="Meiryo UI" panose="020B0604030504040204" pitchFamily="50" charset="-128"/>
              </a:rPr>
              <a:t>品質指標（</a:t>
            </a:r>
            <a:r>
              <a:rPr lang="en-US" altLang="ja-JP" sz="1292" dirty="0">
                <a:latin typeface="Meiryo UI" panose="020B0604030504040204" pitchFamily="50" charset="-128"/>
                <a:ea typeface="Meiryo UI" panose="020B0604030504040204" pitchFamily="50" charset="-128"/>
              </a:rPr>
              <a:t>KPI</a:t>
            </a:r>
            <a:r>
              <a:rPr lang="ja-JP" altLang="en-US" sz="1292" dirty="0">
                <a:latin typeface="Meiryo UI" panose="020B0604030504040204" pitchFamily="50" charset="-128"/>
                <a:ea typeface="Meiryo UI" panose="020B0604030504040204" pitchFamily="50" charset="-128"/>
              </a:rPr>
              <a:t>）</a:t>
            </a:r>
            <a:endParaRPr lang="en-US" altLang="ja-JP" sz="1292" dirty="0">
              <a:latin typeface="Meiryo UI" panose="020B0604030504040204" pitchFamily="50" charset="-128"/>
              <a:ea typeface="Meiryo UI" panose="020B0604030504040204" pitchFamily="50" charset="-128"/>
            </a:endParaRPr>
          </a:p>
          <a:p>
            <a:pPr algn="l">
              <a:lnSpc>
                <a:spcPct val="150000"/>
              </a:lnSpc>
              <a:spcBef>
                <a:spcPts val="0"/>
              </a:spcBef>
            </a:pPr>
            <a:r>
              <a:rPr lang="en-US" altLang="ja-JP" sz="1292" dirty="0">
                <a:latin typeface="Meiryo UI" panose="020B0604030504040204" pitchFamily="50" charset="-128"/>
                <a:ea typeface="Meiryo UI" panose="020B0604030504040204" pitchFamily="50" charset="-128"/>
              </a:rPr>
              <a:t>KPI</a:t>
            </a:r>
            <a:r>
              <a:rPr lang="ja-JP" altLang="en-US" sz="1292" dirty="0">
                <a:latin typeface="Meiryo UI" panose="020B0604030504040204" pitchFamily="50" charset="-128"/>
                <a:ea typeface="Meiryo UI" panose="020B0604030504040204" pitchFamily="50" charset="-128"/>
              </a:rPr>
              <a:t>①　</a:t>
            </a:r>
            <a:r>
              <a:rPr lang="ja-JP" altLang="ja-JP" sz="1292" dirty="0">
                <a:latin typeface="Meiryo UI" panose="020B0604030504040204" pitchFamily="50" charset="-128"/>
                <a:ea typeface="Meiryo UI" panose="020B0604030504040204" pitchFamily="50" charset="-128"/>
              </a:rPr>
              <a:t>「お客様の声」の分析と改善対応</a:t>
            </a:r>
            <a:endParaRPr lang="ja-JP" altLang="en-US" sz="1292" dirty="0">
              <a:latin typeface="Meiryo UI" panose="020B0604030504040204" pitchFamily="50" charset="-128"/>
              <a:ea typeface="Meiryo UI" panose="020B0604030504040204" pitchFamily="50" charset="-128"/>
            </a:endParaRPr>
          </a:p>
          <a:p>
            <a:pPr marL="316531" lvl="1" algn="l">
              <a:lnSpc>
                <a:spcPct val="150000"/>
              </a:lnSpc>
              <a:spcBef>
                <a:spcPts val="0"/>
              </a:spcBef>
            </a:pPr>
            <a:r>
              <a:rPr lang="ja-JP" altLang="en-US" sz="1292" dirty="0">
                <a:latin typeface="Meiryo UI" panose="020B0604030504040204" pitchFamily="50" charset="-128"/>
                <a:ea typeface="Meiryo UI" panose="020B0604030504040204" pitchFamily="50" charset="-128"/>
              </a:rPr>
              <a:t>　　　　２０２５年度「お客様の声」に関する分析</a:t>
            </a:r>
            <a:endParaRPr lang="en-US" altLang="ja-JP" sz="1292" dirty="0">
              <a:latin typeface="Meiryo UI" panose="020B0604030504040204" pitchFamily="50" charset="-128"/>
              <a:ea typeface="Meiryo UI" panose="020B0604030504040204" pitchFamily="50" charset="-128"/>
            </a:endParaRPr>
          </a:p>
          <a:p>
            <a:pPr marL="316531" lvl="1" algn="l">
              <a:lnSpc>
                <a:spcPct val="150000"/>
              </a:lnSpc>
              <a:spcBef>
                <a:spcPts val="0"/>
              </a:spcBef>
            </a:pPr>
            <a:r>
              <a:rPr lang="ja-JP" altLang="en-US" sz="1292" dirty="0">
                <a:latin typeface="Meiryo UI" panose="020B0604030504040204" pitchFamily="50" charset="-128"/>
                <a:ea typeface="Meiryo UI" panose="020B0604030504040204" pitchFamily="50" charset="-128"/>
              </a:rPr>
              <a:t>　　　　２０２５年度「お客様の声」に基づく改善・対応事例</a:t>
            </a:r>
            <a:endParaRPr lang="en-US" altLang="ja-JP" sz="1292" dirty="0">
              <a:latin typeface="Meiryo UI" panose="020B0604030504040204" pitchFamily="50" charset="-128"/>
              <a:ea typeface="Meiryo UI" panose="020B0604030504040204" pitchFamily="50" charset="-128"/>
            </a:endParaRPr>
          </a:p>
          <a:p>
            <a:pPr algn="l">
              <a:lnSpc>
                <a:spcPct val="150000"/>
              </a:lnSpc>
              <a:spcBef>
                <a:spcPts val="0"/>
              </a:spcBef>
            </a:pPr>
            <a:r>
              <a:rPr lang="en-US" altLang="ja-JP" sz="1292" dirty="0">
                <a:latin typeface="Meiryo UI" panose="020B0604030504040204" pitchFamily="50" charset="-128"/>
                <a:ea typeface="Meiryo UI" panose="020B0604030504040204" pitchFamily="50" charset="-128"/>
              </a:rPr>
              <a:t>KPI</a:t>
            </a:r>
            <a:r>
              <a:rPr lang="ja-JP" altLang="en-US" sz="1292" dirty="0">
                <a:latin typeface="Meiryo UI" panose="020B0604030504040204" pitchFamily="50" charset="-128"/>
                <a:ea typeface="Meiryo UI" panose="020B0604030504040204" pitchFamily="50" charset="-128"/>
              </a:rPr>
              <a:t>②　</a:t>
            </a:r>
            <a:r>
              <a:rPr lang="ja-JP" altLang="ja-JP" sz="1292" dirty="0">
                <a:latin typeface="Meiryo UI" panose="020B0604030504040204" pitchFamily="50" charset="-128"/>
                <a:ea typeface="Meiryo UI" panose="020B0604030504040204" pitchFamily="50" charset="-128"/>
              </a:rPr>
              <a:t>「お客様</a:t>
            </a:r>
            <a:r>
              <a:rPr lang="ja-JP" altLang="en-US" sz="1292" dirty="0">
                <a:latin typeface="Meiryo UI" panose="020B0604030504040204" pitchFamily="50" charset="-128"/>
                <a:ea typeface="Meiryo UI" panose="020B0604030504040204" pitchFamily="50" charset="-128"/>
              </a:rPr>
              <a:t>アンケート</a:t>
            </a:r>
            <a:r>
              <a:rPr lang="ja-JP" altLang="ja-JP" sz="1292" dirty="0">
                <a:latin typeface="Meiryo UI" panose="020B0604030504040204" pitchFamily="50" charset="-128"/>
                <a:ea typeface="Meiryo UI" panose="020B0604030504040204" pitchFamily="50" charset="-128"/>
              </a:rPr>
              <a:t>」の</a:t>
            </a:r>
            <a:r>
              <a:rPr lang="ja-JP" altLang="en-US" sz="1292" dirty="0">
                <a:latin typeface="Meiryo UI" panose="020B0604030504040204" pitchFamily="50" charset="-128"/>
                <a:ea typeface="Meiryo UI" panose="020B0604030504040204" pitchFamily="50" charset="-128"/>
              </a:rPr>
              <a:t>実施</a:t>
            </a:r>
            <a:endParaRPr lang="en-US" altLang="ja-JP" sz="1292" dirty="0">
              <a:latin typeface="Meiryo UI" panose="020B0604030504040204" pitchFamily="50" charset="-128"/>
              <a:ea typeface="Meiryo UI" panose="020B0604030504040204" pitchFamily="50" charset="-128"/>
            </a:endParaRPr>
          </a:p>
          <a:p>
            <a:pPr algn="l">
              <a:lnSpc>
                <a:spcPct val="150000"/>
              </a:lnSpc>
              <a:spcBef>
                <a:spcPts val="0"/>
              </a:spcBef>
            </a:pPr>
            <a:r>
              <a:rPr lang="ja-JP" altLang="en-US" sz="1292" dirty="0">
                <a:latin typeface="Meiryo UI" panose="020B0604030504040204" pitchFamily="50" charset="-128"/>
                <a:ea typeface="Meiryo UI" panose="020B0604030504040204" pitchFamily="50" charset="-128"/>
              </a:rPr>
              <a:t>　　　　　　　 新規成約「お客様アンケート」に関する分析①</a:t>
            </a:r>
            <a:endParaRPr lang="en-US" altLang="ja-JP" sz="1292" dirty="0">
              <a:latin typeface="Meiryo UI" panose="020B0604030504040204" pitchFamily="50" charset="-128"/>
              <a:ea typeface="Meiryo UI" panose="020B0604030504040204" pitchFamily="50" charset="-128"/>
            </a:endParaRPr>
          </a:p>
          <a:p>
            <a:pPr algn="l">
              <a:lnSpc>
                <a:spcPct val="150000"/>
              </a:lnSpc>
              <a:spcBef>
                <a:spcPts val="0"/>
              </a:spcBef>
            </a:pPr>
            <a:r>
              <a:rPr lang="ja-JP" altLang="en-US" sz="1292" dirty="0">
                <a:latin typeface="Meiryo UI" panose="020B0604030504040204" pitchFamily="50" charset="-128"/>
                <a:ea typeface="Meiryo UI" panose="020B0604030504040204" pitchFamily="50" charset="-128"/>
              </a:rPr>
              <a:t>　　　　　　　 新規成約「お客様アンケート」に関する分析②</a:t>
            </a:r>
            <a:endParaRPr lang="en-US" altLang="ja-JP" sz="1292" dirty="0">
              <a:latin typeface="Meiryo UI" panose="020B0604030504040204" pitchFamily="50" charset="-128"/>
              <a:ea typeface="Meiryo UI" panose="020B0604030504040204" pitchFamily="50" charset="-128"/>
            </a:endParaRPr>
          </a:p>
          <a:p>
            <a:pPr marL="316531" lvl="1" algn="l">
              <a:lnSpc>
                <a:spcPct val="150000"/>
              </a:lnSpc>
              <a:spcBef>
                <a:spcPts val="0"/>
              </a:spcBef>
            </a:pPr>
            <a:r>
              <a:rPr lang="ja-JP" altLang="en-US" sz="1292" dirty="0">
                <a:latin typeface="Meiryo UI" panose="020B0604030504040204" pitchFamily="50" charset="-128"/>
                <a:ea typeface="Meiryo UI" panose="020B0604030504040204" pitchFamily="50" charset="-128"/>
              </a:rPr>
              <a:t>　　　　 未成約「お客様アンケート」に関する分析</a:t>
            </a:r>
            <a:endParaRPr lang="en-US" altLang="ja-JP" sz="1292" dirty="0">
              <a:latin typeface="Meiryo UI" panose="020B0604030504040204" pitchFamily="50" charset="-128"/>
              <a:ea typeface="Meiryo UI" panose="020B0604030504040204" pitchFamily="50" charset="-128"/>
            </a:endParaRPr>
          </a:p>
          <a:p>
            <a:pPr algn="l">
              <a:lnSpc>
                <a:spcPct val="150000"/>
              </a:lnSpc>
              <a:spcBef>
                <a:spcPts val="0"/>
              </a:spcBef>
            </a:pPr>
            <a:r>
              <a:rPr lang="en-US" altLang="ja-JP" sz="1292" dirty="0">
                <a:latin typeface="Meiryo UI" panose="020B0604030504040204" pitchFamily="50" charset="-128"/>
                <a:ea typeface="Meiryo UI" panose="020B0604030504040204" pitchFamily="50" charset="-128"/>
              </a:rPr>
              <a:t>KPI</a:t>
            </a:r>
            <a:r>
              <a:rPr lang="ja-JP" altLang="en-US" sz="1292" dirty="0">
                <a:latin typeface="Meiryo UI" panose="020B0604030504040204" pitchFamily="50" charset="-128"/>
                <a:ea typeface="Meiryo UI" panose="020B0604030504040204" pitchFamily="50" charset="-128"/>
              </a:rPr>
              <a:t>③　内部監査の実施と改善対応</a:t>
            </a:r>
          </a:p>
          <a:p>
            <a:pPr marL="316531" lvl="1" algn="l">
              <a:lnSpc>
                <a:spcPct val="150000"/>
              </a:lnSpc>
              <a:spcBef>
                <a:spcPts val="0"/>
              </a:spcBef>
            </a:pPr>
            <a:r>
              <a:rPr lang="ja-JP" altLang="en-US" sz="1292" dirty="0">
                <a:latin typeface="Meiryo UI" panose="020B0604030504040204" pitchFamily="50" charset="-128"/>
                <a:ea typeface="Meiryo UI" panose="020B0604030504040204" pitchFamily="50" charset="-128"/>
              </a:rPr>
              <a:t>　　　　 内部監査の実施</a:t>
            </a:r>
            <a:endParaRPr lang="en-US" altLang="ja-JP" sz="1292" dirty="0">
              <a:latin typeface="Meiryo UI" panose="020B0604030504040204" pitchFamily="50" charset="-128"/>
              <a:ea typeface="Meiryo UI" panose="020B0604030504040204" pitchFamily="50" charset="-128"/>
            </a:endParaRPr>
          </a:p>
          <a:p>
            <a:pPr marL="316531" lvl="1" algn="l">
              <a:lnSpc>
                <a:spcPct val="150000"/>
              </a:lnSpc>
              <a:spcBef>
                <a:spcPts val="0"/>
              </a:spcBef>
            </a:pPr>
            <a:r>
              <a:rPr lang="ja-JP" altLang="en-US" sz="1292" dirty="0">
                <a:latin typeface="Meiryo UI" panose="020B0604030504040204" pitchFamily="50" charset="-128"/>
                <a:ea typeface="Meiryo UI" panose="020B0604030504040204" pitchFamily="50" charset="-128"/>
              </a:rPr>
              <a:t>　　　　 内部監査に基づく改善・対応事例</a:t>
            </a:r>
            <a:endParaRPr lang="en-US" altLang="ja-JP" sz="1292" dirty="0">
              <a:latin typeface="Meiryo UI" panose="020B0604030504040204" pitchFamily="50" charset="-128"/>
              <a:ea typeface="Meiryo UI" panose="020B0604030504040204" pitchFamily="50" charset="-128"/>
            </a:endParaRPr>
          </a:p>
          <a:p>
            <a:pPr algn="l">
              <a:lnSpc>
                <a:spcPct val="150000"/>
              </a:lnSpc>
              <a:spcBef>
                <a:spcPts val="0"/>
              </a:spcBef>
            </a:pPr>
            <a:r>
              <a:rPr lang="en-US" altLang="ja-JP" sz="1292" dirty="0">
                <a:latin typeface="Meiryo UI" panose="020B0604030504040204" pitchFamily="50" charset="-128"/>
                <a:ea typeface="Meiryo UI" panose="020B0604030504040204" pitchFamily="50" charset="-128"/>
              </a:rPr>
              <a:t>KPI</a:t>
            </a:r>
            <a:r>
              <a:rPr lang="ja-JP" altLang="en-US" sz="1292" dirty="0">
                <a:latin typeface="Meiryo UI" panose="020B0604030504040204" pitchFamily="50" charset="-128"/>
                <a:ea typeface="Meiryo UI" panose="020B0604030504040204" pitchFamily="50" charset="-128"/>
              </a:rPr>
              <a:t>④　社員研修の実施状況</a:t>
            </a:r>
          </a:p>
          <a:p>
            <a:pPr marL="316531" lvl="1" algn="l">
              <a:lnSpc>
                <a:spcPct val="150000"/>
              </a:lnSpc>
              <a:spcBef>
                <a:spcPts val="0"/>
              </a:spcBef>
            </a:pPr>
            <a:r>
              <a:rPr lang="ja-JP" altLang="en-US" sz="1292" dirty="0">
                <a:latin typeface="Meiryo UI" panose="020B0604030504040204" pitchFamily="50" charset="-128"/>
                <a:ea typeface="Meiryo UI" panose="020B0604030504040204" pitchFamily="50" charset="-128"/>
              </a:rPr>
              <a:t>　　　　 社員研修の実施</a:t>
            </a:r>
            <a:endParaRPr lang="en-US" altLang="ja-JP" sz="1292" dirty="0">
              <a:latin typeface="Meiryo UI" panose="020B0604030504040204" pitchFamily="50" charset="-128"/>
              <a:ea typeface="Meiryo UI" panose="020B0604030504040204" pitchFamily="50" charset="-128"/>
            </a:endParaRPr>
          </a:p>
        </p:txBody>
      </p:sp>
      <p:sp>
        <p:nvSpPr>
          <p:cNvPr id="8" name="コンテンツ プレースホルダー 13">
            <a:extLst>
              <a:ext uri="{FF2B5EF4-FFF2-40B4-BE49-F238E27FC236}">
                <a16:creationId xmlns:a16="http://schemas.microsoft.com/office/drawing/2014/main" id="{6B8D9820-F87E-A322-A70A-7850523A739C}"/>
              </a:ext>
            </a:extLst>
          </p:cNvPr>
          <p:cNvSpPr txBox="1">
            <a:spLocks/>
          </p:cNvSpPr>
          <p:nvPr/>
        </p:nvSpPr>
        <p:spPr>
          <a:xfrm>
            <a:off x="6263643" y="1779234"/>
            <a:ext cx="1088898" cy="3803882"/>
          </a:xfrm>
          <a:prstGeom prst="rect">
            <a:avLst/>
          </a:prstGeom>
        </p:spPr>
        <p:txBody>
          <a:bodyPr vert="horz" lIns="63305" tIns="31652" rIns="63305" bIns="31652" rtlCol="0" anchor="ctr">
            <a:noAutofit/>
          </a:bodyPr>
          <a:lst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kumimoji="1"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9pPr>
          </a:lstStyle>
          <a:p>
            <a:pPr algn="r">
              <a:lnSpc>
                <a:spcPct val="150000"/>
              </a:lnSpc>
              <a:spcBef>
                <a:spcPts val="0"/>
              </a:spcBef>
            </a:pPr>
            <a:r>
              <a:rPr lang="ja-JP" altLang="en-US" sz="1292" dirty="0">
                <a:latin typeface="Meiryo UI" panose="020B0604030504040204" pitchFamily="50" charset="-128"/>
                <a:ea typeface="Meiryo UI" panose="020B0604030504040204" pitchFamily="50" charset="-128"/>
              </a:rPr>
              <a:t>Ｐ</a:t>
            </a:r>
            <a:r>
              <a:rPr lang="en-US" altLang="ja-JP" sz="1292" dirty="0">
                <a:latin typeface="Meiryo UI" panose="020B0604030504040204" pitchFamily="50" charset="-128"/>
                <a:ea typeface="Meiryo UI" panose="020B0604030504040204" pitchFamily="50" charset="-128"/>
              </a:rPr>
              <a:t>2</a:t>
            </a:r>
          </a:p>
          <a:p>
            <a:pPr algn="r">
              <a:lnSpc>
                <a:spcPct val="150000"/>
              </a:lnSpc>
              <a:spcBef>
                <a:spcPts val="0"/>
              </a:spcBef>
            </a:pPr>
            <a:r>
              <a:rPr lang="ja-JP" altLang="en-US" sz="1292" dirty="0">
                <a:latin typeface="Meiryo UI" panose="020B0604030504040204" pitchFamily="50" charset="-128"/>
                <a:ea typeface="Meiryo UI" panose="020B0604030504040204" pitchFamily="50" charset="-128"/>
              </a:rPr>
              <a:t>Ｐ</a:t>
            </a:r>
            <a:r>
              <a:rPr lang="en-US" altLang="ja-JP" sz="1292" dirty="0">
                <a:latin typeface="Meiryo UI" panose="020B0604030504040204" pitchFamily="50" charset="-128"/>
                <a:ea typeface="Meiryo UI" panose="020B0604030504040204" pitchFamily="50" charset="-128"/>
              </a:rPr>
              <a:t>3</a:t>
            </a:r>
          </a:p>
          <a:p>
            <a:pPr algn="r">
              <a:lnSpc>
                <a:spcPct val="150000"/>
              </a:lnSpc>
              <a:spcBef>
                <a:spcPts val="0"/>
              </a:spcBef>
            </a:pPr>
            <a:r>
              <a:rPr lang="ja-JP" altLang="en-US" sz="1292" dirty="0">
                <a:latin typeface="Meiryo UI" panose="020B0604030504040204" pitchFamily="50" charset="-128"/>
                <a:ea typeface="Meiryo UI" panose="020B0604030504040204" pitchFamily="50" charset="-128"/>
              </a:rPr>
              <a:t>Ｐ</a:t>
            </a:r>
            <a:r>
              <a:rPr lang="en-US" altLang="ja-JP" sz="1292" dirty="0">
                <a:latin typeface="Meiryo UI" panose="020B0604030504040204" pitchFamily="50" charset="-128"/>
                <a:ea typeface="Meiryo UI" panose="020B0604030504040204" pitchFamily="50" charset="-128"/>
              </a:rPr>
              <a:t>4</a:t>
            </a:r>
          </a:p>
          <a:p>
            <a:pPr algn="r">
              <a:lnSpc>
                <a:spcPct val="150000"/>
              </a:lnSpc>
              <a:spcBef>
                <a:spcPts val="0"/>
              </a:spcBef>
            </a:pPr>
            <a:r>
              <a:rPr lang="ja-JP" altLang="en-US" sz="1292" dirty="0">
                <a:latin typeface="Meiryo UI" panose="020B0604030504040204" pitchFamily="50" charset="-128"/>
                <a:ea typeface="Meiryo UI" panose="020B0604030504040204" pitchFamily="50" charset="-128"/>
              </a:rPr>
              <a:t>Ｐ</a:t>
            </a:r>
            <a:r>
              <a:rPr lang="en-US" altLang="ja-JP" sz="1292" dirty="0">
                <a:latin typeface="Meiryo UI" panose="020B0604030504040204" pitchFamily="50" charset="-128"/>
                <a:ea typeface="Meiryo UI" panose="020B0604030504040204" pitchFamily="50" charset="-128"/>
              </a:rPr>
              <a:t>5</a:t>
            </a:r>
          </a:p>
          <a:p>
            <a:pPr algn="r">
              <a:lnSpc>
                <a:spcPct val="150000"/>
              </a:lnSpc>
              <a:spcBef>
                <a:spcPts val="0"/>
              </a:spcBef>
            </a:pPr>
            <a:r>
              <a:rPr lang="ja-JP" altLang="en-US" sz="1292" dirty="0">
                <a:latin typeface="Meiryo UI" panose="020B0604030504040204" pitchFamily="50" charset="-128"/>
                <a:ea typeface="Meiryo UI" panose="020B0604030504040204" pitchFamily="50" charset="-128"/>
              </a:rPr>
              <a:t>Ｐ</a:t>
            </a:r>
            <a:r>
              <a:rPr lang="en-US" altLang="ja-JP" sz="1292" dirty="0">
                <a:latin typeface="Meiryo UI" panose="020B0604030504040204" pitchFamily="50" charset="-128"/>
                <a:ea typeface="Meiryo UI" panose="020B0604030504040204" pitchFamily="50" charset="-128"/>
              </a:rPr>
              <a:t>6</a:t>
            </a:r>
            <a:r>
              <a:rPr lang="ja-JP" altLang="en-US" sz="1292" dirty="0">
                <a:latin typeface="Meiryo UI" panose="020B0604030504040204" pitchFamily="50" charset="-128"/>
                <a:ea typeface="Meiryo UI" panose="020B0604030504040204" pitchFamily="50" charset="-128"/>
              </a:rPr>
              <a:t>－</a:t>
            </a:r>
            <a:r>
              <a:rPr lang="en-US" altLang="ja-JP" sz="1292" dirty="0">
                <a:latin typeface="Meiryo UI" panose="020B0604030504040204" pitchFamily="50" charset="-128"/>
                <a:ea typeface="Meiryo UI" panose="020B0604030504040204" pitchFamily="50" charset="-128"/>
              </a:rPr>
              <a:t>7 </a:t>
            </a:r>
          </a:p>
          <a:p>
            <a:pPr algn="r">
              <a:lnSpc>
                <a:spcPct val="150000"/>
              </a:lnSpc>
              <a:spcBef>
                <a:spcPts val="0"/>
              </a:spcBef>
            </a:pPr>
            <a:r>
              <a:rPr lang="ja-JP" altLang="en-US" sz="1292" dirty="0">
                <a:latin typeface="Meiryo UI" panose="020B0604030504040204" pitchFamily="50" charset="-128"/>
                <a:ea typeface="Meiryo UI" panose="020B0604030504040204" pitchFamily="50" charset="-128"/>
              </a:rPr>
              <a:t>　Ｐ</a:t>
            </a:r>
            <a:r>
              <a:rPr lang="en-US" altLang="ja-JP" sz="1292" dirty="0">
                <a:latin typeface="Meiryo UI" panose="020B0604030504040204" pitchFamily="50" charset="-128"/>
                <a:ea typeface="Meiryo UI" panose="020B0604030504040204" pitchFamily="50" charset="-128"/>
              </a:rPr>
              <a:t>8</a:t>
            </a:r>
            <a:r>
              <a:rPr lang="ja-JP" altLang="en-US" sz="1292" dirty="0">
                <a:latin typeface="Meiryo UI" panose="020B0604030504040204" pitchFamily="50" charset="-128"/>
                <a:ea typeface="Meiryo UI" panose="020B0604030504040204" pitchFamily="50" charset="-128"/>
              </a:rPr>
              <a:t>－９</a:t>
            </a:r>
            <a:endParaRPr lang="en-US" altLang="ja-JP" sz="1292" dirty="0">
              <a:latin typeface="Meiryo UI" panose="020B0604030504040204" pitchFamily="50" charset="-128"/>
              <a:ea typeface="Meiryo UI" panose="020B0604030504040204" pitchFamily="50" charset="-128"/>
            </a:endParaRPr>
          </a:p>
          <a:p>
            <a:pPr algn="r">
              <a:lnSpc>
                <a:spcPct val="150000"/>
              </a:lnSpc>
              <a:spcBef>
                <a:spcPts val="0"/>
              </a:spcBef>
            </a:pPr>
            <a:r>
              <a:rPr lang="ja-JP" altLang="en-US" sz="1292" dirty="0">
                <a:latin typeface="Meiryo UI" panose="020B0604030504040204" pitchFamily="50" charset="-128"/>
                <a:ea typeface="Meiryo UI" panose="020B0604030504040204" pitchFamily="50" charset="-128"/>
              </a:rPr>
              <a:t>　　　Ｐ１０</a:t>
            </a:r>
            <a:endParaRPr lang="en-US" altLang="ja-JP" sz="1292" dirty="0">
              <a:latin typeface="Meiryo UI" panose="020B0604030504040204" pitchFamily="50" charset="-128"/>
              <a:ea typeface="Meiryo UI" panose="020B0604030504040204" pitchFamily="50" charset="-128"/>
            </a:endParaRPr>
          </a:p>
          <a:p>
            <a:pPr algn="r">
              <a:lnSpc>
                <a:spcPct val="150000"/>
              </a:lnSpc>
              <a:spcBef>
                <a:spcPts val="0"/>
              </a:spcBef>
            </a:pPr>
            <a:r>
              <a:rPr lang="ja-JP" altLang="en-US" sz="1292" dirty="0">
                <a:solidFill>
                  <a:schemeClr val="tx1"/>
                </a:solidFill>
                <a:latin typeface="Meiryo UI" panose="020B0604030504040204" pitchFamily="50" charset="-128"/>
                <a:ea typeface="Meiryo UI" panose="020B0604030504040204" pitchFamily="50" charset="-128"/>
              </a:rPr>
              <a:t>Ｐ１１</a:t>
            </a:r>
            <a:endParaRPr lang="en-US" altLang="ja-JP" sz="1292" dirty="0">
              <a:solidFill>
                <a:schemeClr val="tx1"/>
              </a:solidFill>
              <a:latin typeface="Meiryo UI" panose="020B0604030504040204" pitchFamily="50" charset="-128"/>
              <a:ea typeface="Meiryo UI" panose="020B0604030504040204" pitchFamily="50" charset="-128"/>
            </a:endParaRPr>
          </a:p>
          <a:p>
            <a:pPr algn="r">
              <a:lnSpc>
                <a:spcPct val="150000"/>
              </a:lnSpc>
              <a:spcBef>
                <a:spcPts val="0"/>
              </a:spcBef>
            </a:pPr>
            <a:r>
              <a:rPr lang="ja-JP" altLang="en-US" sz="1292" dirty="0">
                <a:solidFill>
                  <a:schemeClr val="tx1"/>
                </a:solidFill>
                <a:latin typeface="Meiryo UI" panose="020B0604030504040204" pitchFamily="50" charset="-128"/>
                <a:ea typeface="Meiryo UI" panose="020B0604030504040204" pitchFamily="50" charset="-128"/>
              </a:rPr>
              <a:t>Ｐ１２</a:t>
            </a:r>
            <a:endParaRPr lang="en-US" altLang="ja-JP" sz="1292" dirty="0">
              <a:solidFill>
                <a:schemeClr val="tx1"/>
              </a:solidFill>
              <a:latin typeface="Meiryo UI" panose="020B0604030504040204" pitchFamily="50" charset="-128"/>
              <a:ea typeface="Meiryo UI" panose="020B0604030504040204" pitchFamily="50" charset="-128"/>
            </a:endParaRPr>
          </a:p>
          <a:p>
            <a:pPr algn="r">
              <a:lnSpc>
                <a:spcPct val="150000"/>
              </a:lnSpc>
              <a:spcBef>
                <a:spcPts val="0"/>
              </a:spcBef>
            </a:pPr>
            <a:r>
              <a:rPr lang="ja-JP" altLang="en-US" sz="1292" dirty="0">
                <a:solidFill>
                  <a:schemeClr val="tx1"/>
                </a:solidFill>
                <a:latin typeface="Meiryo UI" panose="020B0604030504040204" pitchFamily="50" charset="-128"/>
                <a:ea typeface="Meiryo UI" panose="020B0604030504040204" pitchFamily="50" charset="-128"/>
              </a:rPr>
              <a:t>Ｐ１３</a:t>
            </a:r>
            <a:endParaRPr lang="en-US" altLang="ja-JP" sz="1292" dirty="0">
              <a:solidFill>
                <a:schemeClr val="tx1"/>
              </a:solidFill>
              <a:latin typeface="Meiryo UI" panose="020B0604030504040204" pitchFamily="50" charset="-128"/>
              <a:ea typeface="Meiryo UI" panose="020B0604030504040204" pitchFamily="50" charset="-128"/>
            </a:endParaRPr>
          </a:p>
          <a:p>
            <a:pPr algn="r">
              <a:lnSpc>
                <a:spcPct val="150000"/>
              </a:lnSpc>
              <a:spcBef>
                <a:spcPts val="0"/>
              </a:spcBef>
            </a:pPr>
            <a:r>
              <a:rPr lang="ja-JP" altLang="en-US" sz="1292" dirty="0">
                <a:solidFill>
                  <a:schemeClr val="tx1"/>
                </a:solidFill>
                <a:latin typeface="Meiryo UI" panose="020B0604030504040204" pitchFamily="50" charset="-128"/>
                <a:ea typeface="Meiryo UI" panose="020B0604030504040204" pitchFamily="50" charset="-128"/>
              </a:rPr>
              <a:t>Ｐ</a:t>
            </a:r>
            <a:r>
              <a:rPr lang="ja-JP" altLang="en-US" sz="1292" dirty="0">
                <a:latin typeface="Meiryo UI" panose="020B0604030504040204" pitchFamily="50" charset="-128"/>
                <a:ea typeface="Meiryo UI" panose="020B0604030504040204" pitchFamily="50" charset="-128"/>
              </a:rPr>
              <a:t>１４</a:t>
            </a:r>
            <a:endParaRPr lang="en-US" altLang="ja-JP" sz="1292" dirty="0">
              <a:latin typeface="Meiryo UI" panose="020B0604030504040204" pitchFamily="50" charset="-128"/>
              <a:ea typeface="Meiryo UI" panose="020B0604030504040204" pitchFamily="50" charset="-128"/>
            </a:endParaRPr>
          </a:p>
          <a:p>
            <a:pPr algn="r">
              <a:lnSpc>
                <a:spcPct val="150000"/>
              </a:lnSpc>
              <a:spcBef>
                <a:spcPts val="0"/>
              </a:spcBef>
            </a:pPr>
            <a:r>
              <a:rPr lang="ja-JP" altLang="en-US" sz="1292" dirty="0">
                <a:latin typeface="Meiryo UI" panose="020B0604030504040204" pitchFamily="50" charset="-128"/>
                <a:ea typeface="Meiryo UI" panose="020B0604030504040204" pitchFamily="50" charset="-128"/>
              </a:rPr>
              <a:t>Ｐ１５</a:t>
            </a:r>
            <a:endParaRPr lang="en-US" altLang="ja-JP" sz="1292" dirty="0">
              <a:latin typeface="Meiryo UI" panose="020B0604030504040204" pitchFamily="50" charset="-128"/>
              <a:ea typeface="Meiryo UI" panose="020B0604030504040204" pitchFamily="50" charset="-128"/>
            </a:endParaRPr>
          </a:p>
          <a:p>
            <a:pPr algn="r">
              <a:lnSpc>
                <a:spcPct val="150000"/>
              </a:lnSpc>
              <a:spcBef>
                <a:spcPts val="0"/>
              </a:spcBef>
            </a:pPr>
            <a:r>
              <a:rPr lang="ja-JP" altLang="en-US" sz="1292" dirty="0">
                <a:latin typeface="Meiryo UI" panose="020B0604030504040204" pitchFamily="50" charset="-128"/>
                <a:ea typeface="Meiryo UI" panose="020B0604030504040204" pitchFamily="50" charset="-128"/>
              </a:rPr>
              <a:t>Ｐ１６</a:t>
            </a:r>
            <a:endParaRPr lang="en-US" altLang="ja-JP" sz="1292" dirty="0">
              <a:latin typeface="Meiryo UI" panose="020B0604030504040204" pitchFamily="50" charset="-128"/>
              <a:ea typeface="Meiryo UI" panose="020B0604030504040204" pitchFamily="50" charset="-128"/>
            </a:endParaRPr>
          </a:p>
          <a:p>
            <a:pPr algn="r">
              <a:lnSpc>
                <a:spcPct val="150000"/>
              </a:lnSpc>
              <a:spcBef>
                <a:spcPts val="0"/>
              </a:spcBef>
            </a:pPr>
            <a:r>
              <a:rPr lang="ja-JP" altLang="en-US" sz="1292" dirty="0">
                <a:latin typeface="Meiryo UI" panose="020B0604030504040204" pitchFamily="50" charset="-128"/>
                <a:ea typeface="Meiryo UI" panose="020B0604030504040204" pitchFamily="50" charset="-128"/>
              </a:rPr>
              <a:t>Ｐ１７</a:t>
            </a:r>
            <a:endParaRPr lang="en-US" altLang="ja-JP" sz="1292" dirty="0">
              <a:latin typeface="Meiryo UI" panose="020B0604030504040204" pitchFamily="50" charset="-128"/>
              <a:ea typeface="Meiryo UI" panose="020B0604030504040204" pitchFamily="50" charset="-128"/>
            </a:endParaRPr>
          </a:p>
          <a:p>
            <a:pPr algn="r">
              <a:lnSpc>
                <a:spcPct val="150000"/>
              </a:lnSpc>
              <a:spcBef>
                <a:spcPts val="0"/>
              </a:spcBef>
            </a:pPr>
            <a:r>
              <a:rPr lang="ja-JP" altLang="en-US" sz="1292" dirty="0">
                <a:latin typeface="Meiryo UI" panose="020B0604030504040204" pitchFamily="50" charset="-128"/>
                <a:ea typeface="Meiryo UI" panose="020B0604030504040204" pitchFamily="50" charset="-128"/>
              </a:rPr>
              <a:t>Ｐ１８</a:t>
            </a:r>
            <a:endParaRPr lang="en-US" altLang="ja-JP" sz="1292"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93227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7934E-3D33-2789-394C-0BF60A45D2FC}"/>
            </a:ext>
          </a:extLst>
        </p:cNvPr>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370792A7-749D-F7CB-F764-FFB3DB1093A2}"/>
              </a:ext>
            </a:extLst>
          </p:cNvPr>
          <p:cNvGrpSpPr/>
          <p:nvPr/>
        </p:nvGrpSpPr>
        <p:grpSpPr>
          <a:xfrm>
            <a:off x="349710" y="3675675"/>
            <a:ext cx="8442598" cy="57459"/>
            <a:chOff x="-2148" y="3477295"/>
            <a:chExt cx="9146148" cy="62247"/>
          </a:xfrm>
        </p:grpSpPr>
        <p:cxnSp>
          <p:nvCxnSpPr>
            <p:cNvPr id="4" name="直線コネクタ 3">
              <a:extLst>
                <a:ext uri="{FF2B5EF4-FFF2-40B4-BE49-F238E27FC236}">
                  <a16:creationId xmlns:a16="http://schemas.microsoft.com/office/drawing/2014/main" id="{F3D79BD1-709D-45ED-FBEB-29A3DB1D3C25}"/>
                </a:ext>
              </a:extLst>
            </p:cNvPr>
            <p:cNvCxnSpPr/>
            <p:nvPr/>
          </p:nvCxnSpPr>
          <p:spPr>
            <a:xfrm>
              <a:off x="0" y="3477295"/>
              <a:ext cx="9144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142F6BE3-BE23-C084-4BF2-FB776405ECD1}"/>
                </a:ext>
              </a:extLst>
            </p:cNvPr>
            <p:cNvCxnSpPr/>
            <p:nvPr/>
          </p:nvCxnSpPr>
          <p:spPr>
            <a:xfrm>
              <a:off x="-2148" y="3539542"/>
              <a:ext cx="9144000" cy="0"/>
            </a:xfrm>
            <a:prstGeom prst="line">
              <a:avLst/>
            </a:prstGeom>
            <a:ln w="762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 name="タイトル 8">
            <a:extLst>
              <a:ext uri="{FF2B5EF4-FFF2-40B4-BE49-F238E27FC236}">
                <a16:creationId xmlns:a16="http://schemas.microsoft.com/office/drawing/2014/main" id="{0D0CEAD0-0ADE-CEA2-DB59-30EB377ABF51}"/>
              </a:ext>
            </a:extLst>
          </p:cNvPr>
          <p:cNvSpPr txBox="1">
            <a:spLocks/>
          </p:cNvSpPr>
          <p:nvPr/>
        </p:nvSpPr>
        <p:spPr>
          <a:xfrm>
            <a:off x="1647764" y="2224929"/>
            <a:ext cx="6858000" cy="17276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600" dirty="0">
                <a:ln w="22225">
                  <a:noFill/>
                  <a:prstDash val="solid"/>
                </a:ln>
                <a:latin typeface="Meiryo UI" panose="020B0604030504040204" pitchFamily="50" charset="-128"/>
                <a:ea typeface="Meiryo UI" panose="020B0604030504040204" pitchFamily="50" charset="-128"/>
              </a:rPr>
              <a:t>ＫＰＩ④</a:t>
            </a:r>
            <a:br>
              <a:rPr lang="en-US" altLang="ja-JP" sz="3600" dirty="0">
                <a:ln w="22225">
                  <a:noFill/>
                  <a:prstDash val="solid"/>
                </a:ln>
                <a:latin typeface="Meiryo UI" panose="020B0604030504040204" pitchFamily="50" charset="-128"/>
                <a:ea typeface="Meiryo UI" panose="020B0604030504040204" pitchFamily="50" charset="-128"/>
              </a:rPr>
            </a:br>
            <a:r>
              <a:rPr lang="ja-JP" altLang="en-US" sz="3600" dirty="0">
                <a:ln w="22225">
                  <a:noFill/>
                  <a:prstDash val="solid"/>
                </a:ln>
                <a:latin typeface="Meiryo UI" panose="020B0604030504040204" pitchFamily="50" charset="-128"/>
                <a:ea typeface="Meiryo UI" panose="020B0604030504040204" pitchFamily="50" charset="-128"/>
              </a:rPr>
              <a:t>社員研修の実施状況</a:t>
            </a:r>
          </a:p>
        </p:txBody>
      </p:sp>
    </p:spTree>
    <p:extLst>
      <p:ext uri="{BB962C8B-B14F-4D97-AF65-F5344CB8AC3E}">
        <p14:creationId xmlns:p14="http://schemas.microsoft.com/office/powerpoint/2010/main" val="15858238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1990-A9C3-0743-E74E-389F511F75EB}"/>
            </a:ext>
          </a:extLst>
        </p:cNvPr>
        <p:cNvGrpSpPr/>
        <p:nvPr/>
      </p:nvGrpSpPr>
      <p:grpSpPr>
        <a:xfrm>
          <a:off x="0" y="0"/>
          <a:ext cx="0" cy="0"/>
          <a:chOff x="0" y="0"/>
          <a:chExt cx="0" cy="0"/>
        </a:xfrm>
      </p:grpSpPr>
      <p:sp>
        <p:nvSpPr>
          <p:cNvPr id="19" name="テキスト ボックス 18">
            <a:extLst>
              <a:ext uri="{FF2B5EF4-FFF2-40B4-BE49-F238E27FC236}">
                <a16:creationId xmlns:a16="http://schemas.microsoft.com/office/drawing/2014/main" id="{E9D7FC1D-DBE4-B07B-355A-DD9FE49D8B53}"/>
              </a:ext>
            </a:extLst>
          </p:cNvPr>
          <p:cNvSpPr txBox="1"/>
          <p:nvPr/>
        </p:nvSpPr>
        <p:spPr>
          <a:xfrm>
            <a:off x="633046" y="5024175"/>
            <a:ext cx="7877909" cy="341006"/>
          </a:xfrm>
          <a:prstGeom prst="rect">
            <a:avLst/>
          </a:prstGeom>
          <a:noFill/>
        </p:spPr>
        <p:txBody>
          <a:bodyPr wrap="square" lIns="84406" tIns="42203" rIns="84406" bIns="42203" rtlCol="0" anchor="t">
            <a:spAutoFit/>
          </a:bodyPr>
          <a:lstStyle/>
          <a:p>
            <a:endParaRPr lang="en-US" altLang="ja-JP" sz="1662">
              <a:latin typeface="Meiryo UI"/>
              <a:ea typeface="Meiryo UI"/>
            </a:endParaRPr>
          </a:p>
        </p:txBody>
      </p:sp>
      <p:sp>
        <p:nvSpPr>
          <p:cNvPr id="7" name="スライド番号プレースホルダー 6">
            <a:extLst>
              <a:ext uri="{FF2B5EF4-FFF2-40B4-BE49-F238E27FC236}">
                <a16:creationId xmlns:a16="http://schemas.microsoft.com/office/drawing/2014/main" id="{AF851D6A-9C23-A0BC-1731-27C8D8CE3586}"/>
              </a:ext>
            </a:extLst>
          </p:cNvPr>
          <p:cNvSpPr>
            <a:spLocks noGrp="1"/>
          </p:cNvSpPr>
          <p:nvPr>
            <p:ph type="sldNum" sz="quarter" idx="12"/>
          </p:nvPr>
        </p:nvSpPr>
        <p:spPr>
          <a:xfrm>
            <a:off x="6614687" y="6400468"/>
            <a:ext cx="2109561" cy="385413"/>
          </a:xfrm>
        </p:spPr>
        <p:txBody>
          <a:bodyPr/>
          <a:lstStyle/>
          <a:p>
            <a:fld id="{80EECDEB-6C16-4AC2-B50B-04DFA998217E}" type="slidenum">
              <a:rPr kumimoji="1" lang="ja-JP" altLang="en-US" smtClean="0"/>
              <a:t>20</a:t>
            </a:fld>
            <a:endParaRPr kumimoji="1" lang="ja-JP" altLang="en-US"/>
          </a:p>
        </p:txBody>
      </p:sp>
      <p:sp>
        <p:nvSpPr>
          <p:cNvPr id="4" name="タイトル 1">
            <a:extLst>
              <a:ext uri="{FF2B5EF4-FFF2-40B4-BE49-F238E27FC236}">
                <a16:creationId xmlns:a16="http://schemas.microsoft.com/office/drawing/2014/main" id="{B0B75FB8-A37C-892D-51F2-4879DBEC27F6}"/>
              </a:ext>
            </a:extLst>
          </p:cNvPr>
          <p:cNvSpPr txBox="1">
            <a:spLocks/>
          </p:cNvSpPr>
          <p:nvPr/>
        </p:nvSpPr>
        <p:spPr>
          <a:xfrm>
            <a:off x="593905" y="264825"/>
            <a:ext cx="8079581" cy="69616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000" dirty="0">
                <a:ln w="22225">
                  <a:noFill/>
                  <a:prstDash val="solid"/>
                </a:ln>
                <a:latin typeface="Meiryo UI" panose="020B0604030504040204" pitchFamily="50" charset="-128"/>
                <a:ea typeface="Meiryo UI" panose="020B0604030504040204" pitchFamily="50" charset="-128"/>
              </a:rPr>
              <a:t>社員研修の実施</a:t>
            </a:r>
          </a:p>
        </p:txBody>
      </p:sp>
      <p:sp>
        <p:nvSpPr>
          <p:cNvPr id="2" name="コンテンツ プレースホルダー 6">
            <a:extLst>
              <a:ext uri="{FF2B5EF4-FFF2-40B4-BE49-F238E27FC236}">
                <a16:creationId xmlns:a16="http://schemas.microsoft.com/office/drawing/2014/main" id="{D7FC1636-5DC2-8CEA-8C9A-A07FA9ED7414}"/>
              </a:ext>
            </a:extLst>
          </p:cNvPr>
          <p:cNvSpPr txBox="1">
            <a:spLocks/>
          </p:cNvSpPr>
          <p:nvPr/>
        </p:nvSpPr>
        <p:spPr>
          <a:xfrm>
            <a:off x="532210" y="1077686"/>
            <a:ext cx="8079580" cy="532278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2100" b="1" dirty="0">
                <a:latin typeface="Meiryo UI" panose="020B0604030504040204" pitchFamily="50" charset="-128"/>
                <a:ea typeface="Meiryo UI" panose="020B0604030504040204" pitchFamily="50" charset="-128"/>
              </a:rPr>
              <a:t>１）目的</a:t>
            </a:r>
            <a:endParaRPr lang="en-US" altLang="ja-JP" sz="2100" b="1" dirty="0">
              <a:latin typeface="Meiryo UI" panose="020B0604030504040204" pitchFamily="50" charset="-128"/>
              <a:ea typeface="Meiryo UI" panose="020B0604030504040204" pitchFamily="50" charset="-128"/>
            </a:endParaRPr>
          </a:p>
          <a:p>
            <a:pPr marL="360363" indent="-360363" algn="l"/>
            <a:r>
              <a:rPr lang="ja-JP" altLang="en-US" sz="2100" b="1" dirty="0">
                <a:latin typeface="Meiryo UI" panose="020B0604030504040204" pitchFamily="50" charset="-128"/>
                <a:ea typeface="Meiryo UI" panose="020B0604030504040204" pitchFamily="50" charset="-128"/>
              </a:rPr>
              <a:t>　  </a:t>
            </a:r>
            <a:r>
              <a:rPr lang="ja-JP" altLang="en-US" sz="2000" b="1" dirty="0">
                <a:latin typeface="Meiryo UI" panose="020B0604030504040204" pitchFamily="50" charset="-128"/>
                <a:ea typeface="Meiryo UI" panose="020B0604030504040204" pitchFamily="50" charset="-128"/>
              </a:rPr>
              <a:t>当社企業理念を礎に、保険募集人としての高い資質を持ち、お客さまと当社のために自ら設定した目標に向かって失敗を恐れず果敢に挑戦できる自律した人材を育成する。</a:t>
            </a:r>
            <a:endParaRPr lang="en-US" altLang="ja-JP" sz="2000" b="1" dirty="0">
              <a:latin typeface="Meiryo UI" panose="020B0604030504040204" pitchFamily="50" charset="-128"/>
              <a:ea typeface="Meiryo UI" panose="020B0604030504040204" pitchFamily="50" charset="-128"/>
            </a:endParaRPr>
          </a:p>
          <a:p>
            <a:pPr algn="l"/>
            <a:r>
              <a:rPr lang="ja-JP" altLang="en-US" sz="2100" b="1" dirty="0">
                <a:latin typeface="Meiryo UI" panose="020B0604030504040204" pitchFamily="50" charset="-128"/>
                <a:ea typeface="Meiryo UI" panose="020B0604030504040204" pitchFamily="50" charset="-128"/>
              </a:rPr>
              <a:t>２）社内研修</a:t>
            </a:r>
            <a:endParaRPr lang="en-US" altLang="ja-JP" sz="2100" b="1" dirty="0">
              <a:latin typeface="Meiryo UI" panose="020B0604030504040204" pitchFamily="50" charset="-128"/>
              <a:ea typeface="Meiryo UI" panose="020B0604030504040204" pitchFamily="50" charset="-128"/>
            </a:endParaRPr>
          </a:p>
          <a:p>
            <a:pPr algn="l"/>
            <a:endParaRPr lang="en-US" altLang="ja-JP" sz="2200" b="1" dirty="0">
              <a:highlight>
                <a:srgbClr val="00FFFF"/>
              </a:highlight>
              <a:latin typeface="Meiryo UI" panose="020B0604030504040204" pitchFamily="50" charset="-128"/>
              <a:ea typeface="Meiryo UI" panose="020B0604030504040204" pitchFamily="50" charset="-128"/>
            </a:endParaRPr>
          </a:p>
          <a:p>
            <a:pPr algn="l"/>
            <a:r>
              <a:rPr lang="ja-JP" altLang="en-US" sz="2200" b="1" dirty="0">
                <a:highlight>
                  <a:srgbClr val="00FFFF"/>
                </a:highlight>
                <a:latin typeface="Meiryo UI" panose="020B0604030504040204" pitchFamily="50" charset="-128"/>
                <a:ea typeface="Meiryo UI" panose="020B0604030504040204" pitchFamily="50" charset="-128"/>
              </a:rPr>
              <a:t>　</a:t>
            </a:r>
            <a:endParaRPr lang="en-US" altLang="ja-JP" sz="2200" b="1" dirty="0">
              <a:highlight>
                <a:srgbClr val="00FFFF"/>
              </a:highlight>
              <a:latin typeface="Meiryo UI" panose="020B0604030504040204" pitchFamily="50" charset="-128"/>
              <a:ea typeface="Meiryo UI" panose="020B0604030504040204" pitchFamily="50" charset="-128"/>
            </a:endParaRPr>
          </a:p>
          <a:p>
            <a:pPr algn="l"/>
            <a:r>
              <a:rPr lang="ja-JP" altLang="en-US" sz="2200" dirty="0">
                <a:highlight>
                  <a:srgbClr val="00FFFF"/>
                </a:highlight>
                <a:latin typeface="Meiryo UI" panose="020B0604030504040204" pitchFamily="50" charset="-128"/>
                <a:ea typeface="Meiryo UI" panose="020B0604030504040204" pitchFamily="50" charset="-128"/>
              </a:rPr>
              <a:t>　　</a:t>
            </a:r>
            <a:endParaRPr lang="en-US" altLang="ja-JP" sz="2200" dirty="0">
              <a:highlight>
                <a:srgbClr val="00FFFF"/>
              </a:highlight>
              <a:latin typeface="Meiryo UI" panose="020B0604030504040204" pitchFamily="50" charset="-128"/>
              <a:ea typeface="Meiryo UI" panose="020B0604030504040204" pitchFamily="50" charset="-128"/>
            </a:endParaRPr>
          </a:p>
          <a:p>
            <a:pPr algn="l"/>
            <a:endParaRPr lang="en-US" altLang="ja-JP" sz="1400" b="1" dirty="0">
              <a:latin typeface="Meiryo UI" panose="020B0604030504040204" pitchFamily="50" charset="-128"/>
              <a:ea typeface="Meiryo UI" panose="020B0604030504040204" pitchFamily="50" charset="-128"/>
            </a:endParaRPr>
          </a:p>
          <a:p>
            <a:pPr algn="l"/>
            <a:r>
              <a:rPr lang="ja-JP" altLang="en-US" sz="2100" b="1" dirty="0">
                <a:latin typeface="Meiryo UI" panose="020B0604030504040204" pitchFamily="50" charset="-128"/>
                <a:ea typeface="Meiryo UI" panose="020B0604030504040204" pitchFamily="50" charset="-128"/>
              </a:rPr>
              <a:t>３）社外研修　</a:t>
            </a:r>
            <a:r>
              <a:rPr lang="ja-JP" altLang="en-US" sz="1400" dirty="0">
                <a:latin typeface="Meiryo UI" panose="020B0604030504040204" pitchFamily="50" charset="-128"/>
                <a:ea typeface="Meiryo UI" panose="020B0604030504040204" pitchFamily="50" charset="-128"/>
              </a:rPr>
              <a:t>～新入社員を中心に役割に応じた研修メニューを選択～</a:t>
            </a:r>
            <a:endParaRPr lang="en-US" altLang="ja-JP" sz="1400" dirty="0">
              <a:latin typeface="Meiryo UI" panose="020B0604030504040204" pitchFamily="50" charset="-128"/>
              <a:ea typeface="Meiryo UI" panose="020B0604030504040204" pitchFamily="50" charset="-128"/>
            </a:endParaRPr>
          </a:p>
          <a:p>
            <a:pPr algn="l"/>
            <a:endParaRPr lang="en-US" altLang="ja-JP" sz="2200" b="1" dirty="0">
              <a:highlight>
                <a:srgbClr val="00FFFF"/>
              </a:highlight>
              <a:latin typeface="Meiryo UI" panose="020B0604030504040204" pitchFamily="50" charset="-128"/>
              <a:ea typeface="Meiryo UI" panose="020B0604030504040204" pitchFamily="50" charset="-128"/>
            </a:endParaRPr>
          </a:p>
          <a:p>
            <a:pPr algn="l"/>
            <a:endParaRPr lang="ja-JP" altLang="en-US" sz="1500" dirty="0">
              <a:latin typeface="Meiryo UI" panose="020B0604030504040204" pitchFamily="50" charset="-128"/>
              <a:ea typeface="Meiryo UI" panose="020B0604030504040204" pitchFamily="50" charset="-128"/>
            </a:endParaRPr>
          </a:p>
        </p:txBody>
      </p:sp>
      <p:graphicFrame>
        <p:nvGraphicFramePr>
          <p:cNvPr id="3" name="表 2">
            <a:extLst>
              <a:ext uri="{FF2B5EF4-FFF2-40B4-BE49-F238E27FC236}">
                <a16:creationId xmlns:a16="http://schemas.microsoft.com/office/drawing/2014/main" id="{94ACACC4-22B1-6957-BFE0-4BBFE3774839}"/>
              </a:ext>
            </a:extLst>
          </p:cNvPr>
          <p:cNvGraphicFramePr>
            <a:graphicFrameLocks noGrp="1"/>
          </p:cNvGraphicFramePr>
          <p:nvPr>
            <p:extLst>
              <p:ext uri="{D42A27DB-BD31-4B8C-83A1-F6EECF244321}">
                <p14:modId xmlns:p14="http://schemas.microsoft.com/office/powerpoint/2010/main" val="4110396538"/>
              </p:ext>
            </p:extLst>
          </p:nvPr>
        </p:nvGraphicFramePr>
        <p:xfrm>
          <a:off x="1157737" y="2905722"/>
          <a:ext cx="7210475" cy="1408697"/>
        </p:xfrm>
        <a:graphic>
          <a:graphicData uri="http://schemas.openxmlformats.org/drawingml/2006/table">
            <a:tbl>
              <a:tblPr firstRow="1" firstCol="1" bandRow="1">
                <a:tableStyleId>{BC89EF96-8CEA-46FF-86C4-4CE0E7609802}</a:tableStyleId>
              </a:tblPr>
              <a:tblGrid>
                <a:gridCol w="1224253">
                  <a:extLst>
                    <a:ext uri="{9D8B030D-6E8A-4147-A177-3AD203B41FA5}">
                      <a16:colId xmlns:a16="http://schemas.microsoft.com/office/drawing/2014/main" val="20000"/>
                    </a:ext>
                  </a:extLst>
                </a:gridCol>
                <a:gridCol w="1161800">
                  <a:extLst>
                    <a:ext uri="{9D8B030D-6E8A-4147-A177-3AD203B41FA5}">
                      <a16:colId xmlns:a16="http://schemas.microsoft.com/office/drawing/2014/main" val="1803874970"/>
                    </a:ext>
                  </a:extLst>
                </a:gridCol>
                <a:gridCol w="1132263">
                  <a:extLst>
                    <a:ext uri="{9D8B030D-6E8A-4147-A177-3AD203B41FA5}">
                      <a16:colId xmlns:a16="http://schemas.microsoft.com/office/drawing/2014/main" val="1738014332"/>
                    </a:ext>
                  </a:extLst>
                </a:gridCol>
                <a:gridCol w="1201182">
                  <a:extLst>
                    <a:ext uri="{9D8B030D-6E8A-4147-A177-3AD203B41FA5}">
                      <a16:colId xmlns:a16="http://schemas.microsoft.com/office/drawing/2014/main" val="42864641"/>
                    </a:ext>
                  </a:extLst>
                </a:gridCol>
                <a:gridCol w="1260257">
                  <a:extLst>
                    <a:ext uri="{9D8B030D-6E8A-4147-A177-3AD203B41FA5}">
                      <a16:colId xmlns:a16="http://schemas.microsoft.com/office/drawing/2014/main" val="1671224256"/>
                    </a:ext>
                  </a:extLst>
                </a:gridCol>
                <a:gridCol w="1230720">
                  <a:extLst>
                    <a:ext uri="{9D8B030D-6E8A-4147-A177-3AD203B41FA5}">
                      <a16:colId xmlns:a16="http://schemas.microsoft.com/office/drawing/2014/main" val="463391431"/>
                    </a:ext>
                  </a:extLst>
                </a:gridCol>
              </a:tblGrid>
              <a:tr h="266237">
                <a:tc>
                  <a:txBody>
                    <a:bodyPr/>
                    <a:lstStyle/>
                    <a:p>
                      <a:pPr algn="ctr">
                        <a:lnSpc>
                          <a:spcPct val="150000"/>
                        </a:lnSpc>
                      </a:pPr>
                      <a:r>
                        <a:rPr lang="ja-JP" altLang="en-US" sz="1050" b="0" dirty="0">
                          <a:latin typeface="Meiryo UI" panose="020B0604030504040204" pitchFamily="50" charset="-128"/>
                          <a:ea typeface="Meiryo UI" panose="020B0604030504040204" pitchFamily="50" charset="-128"/>
                        </a:rPr>
                        <a:t>開催月</a:t>
                      </a:r>
                    </a:p>
                  </a:txBody>
                  <a:tcPr marL="68580" marR="68580" marT="0" marB="0"/>
                </a:tc>
                <a:tc>
                  <a:txBody>
                    <a:bodyPr/>
                    <a:lstStyle/>
                    <a:p>
                      <a:pPr algn="ctr">
                        <a:lnSpc>
                          <a:spcPct val="150000"/>
                        </a:lnSpc>
                      </a:pPr>
                      <a:r>
                        <a:rPr lang="ja-JP" altLang="en-US" sz="1050" b="0" dirty="0">
                          <a:latin typeface="Meiryo UI" panose="020B0604030504040204" pitchFamily="50" charset="-128"/>
                          <a:ea typeface="Meiryo UI" panose="020B0604030504040204" pitchFamily="50" charset="-128"/>
                        </a:rPr>
                        <a:t>１月</a:t>
                      </a:r>
                    </a:p>
                  </a:txBody>
                  <a:tcPr marL="68580" marR="68580" marT="0" marB="0"/>
                </a:tc>
                <a:tc>
                  <a:txBody>
                    <a:bodyPr/>
                    <a:lstStyle/>
                    <a:p>
                      <a:pPr algn="ctr">
                        <a:lnSpc>
                          <a:spcPct val="150000"/>
                        </a:lnSpc>
                        <a:spcAft>
                          <a:spcPts val="0"/>
                        </a:spcAft>
                      </a:pPr>
                      <a:r>
                        <a:rPr lang="ja-JP" altLang="en-US" sz="1050" b="0" kern="100" dirty="0">
                          <a:effectLst/>
                          <a:latin typeface="Meiryo UI" panose="020B0604030504040204" pitchFamily="50" charset="-128"/>
                          <a:ea typeface="Meiryo UI" panose="020B0604030504040204" pitchFamily="50" charset="-128"/>
                          <a:cs typeface="+mn-cs"/>
                        </a:rPr>
                        <a:t>２月</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tc>
                  <a:txBody>
                    <a:bodyPr/>
                    <a:lstStyle/>
                    <a:p>
                      <a:pPr algn="ctr">
                        <a:lnSpc>
                          <a:spcPct val="150000"/>
                        </a:lnSpc>
                        <a:spcAft>
                          <a:spcPts val="0"/>
                        </a:spcAft>
                      </a:pPr>
                      <a:r>
                        <a:rPr lang="ja-JP" altLang="en-US" sz="1050" b="0" kern="100" dirty="0">
                          <a:effectLst/>
                          <a:latin typeface="Meiryo UI" panose="020B0604030504040204" pitchFamily="50" charset="-128"/>
                          <a:ea typeface="Meiryo UI" panose="020B0604030504040204" pitchFamily="50" charset="-128"/>
                        </a:rPr>
                        <a:t>３</a:t>
                      </a:r>
                      <a:r>
                        <a:rPr lang="ja-JP" sz="1050" b="0" kern="100" dirty="0">
                          <a:effectLst/>
                          <a:latin typeface="Meiryo UI" panose="020B0604030504040204" pitchFamily="50" charset="-128"/>
                          <a:ea typeface="Meiryo UI" panose="020B0604030504040204" pitchFamily="50" charset="-128"/>
                        </a:rPr>
                        <a:t>月</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tc>
                  <a:txBody>
                    <a:bodyPr/>
                    <a:lstStyle/>
                    <a:p>
                      <a:pPr algn="ctr">
                        <a:lnSpc>
                          <a:spcPct val="150000"/>
                        </a:lnSpc>
                        <a:spcAft>
                          <a:spcPts val="0"/>
                        </a:spcAft>
                      </a:pPr>
                      <a:r>
                        <a:rPr lang="en-US" altLang="ja-JP" sz="1050" b="0" kern="100" dirty="0">
                          <a:effectLst/>
                          <a:latin typeface="Meiryo UI" panose="020B0604030504040204" pitchFamily="50" charset="-128"/>
                          <a:ea typeface="Meiryo UI" panose="020B0604030504040204" pitchFamily="50" charset="-128"/>
                        </a:rPr>
                        <a:t>4</a:t>
                      </a:r>
                      <a:r>
                        <a:rPr lang="ja-JP" sz="1050" b="0" kern="100" dirty="0">
                          <a:effectLst/>
                          <a:latin typeface="Meiryo UI" panose="020B0604030504040204" pitchFamily="50" charset="-128"/>
                          <a:ea typeface="Meiryo UI" panose="020B0604030504040204" pitchFamily="50" charset="-128"/>
                        </a:rPr>
                        <a:t>月</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tc>
                  <a:txBody>
                    <a:bodyPr/>
                    <a:lstStyle/>
                    <a:p>
                      <a:pPr algn="ctr">
                        <a:lnSpc>
                          <a:spcPct val="150000"/>
                        </a:lnSpc>
                        <a:spcAft>
                          <a:spcPts val="0"/>
                        </a:spcAft>
                      </a:pPr>
                      <a:r>
                        <a:rPr lang="en-US" altLang="ja-JP" sz="1050" b="0" kern="100" dirty="0">
                          <a:effectLst/>
                          <a:latin typeface="Meiryo UI" panose="020B0604030504040204" pitchFamily="50" charset="-128"/>
                          <a:ea typeface="Meiryo UI" panose="020B0604030504040204" pitchFamily="50" charset="-128"/>
                          <a:cs typeface="Times New Roman" panose="02020603050405020304" pitchFamily="18" charset="0"/>
                        </a:rPr>
                        <a:t>5</a:t>
                      </a: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月</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103918245"/>
                  </a:ext>
                </a:extLst>
              </a:tr>
              <a:tr h="232978">
                <a:tc>
                  <a:txBody>
                    <a:bodyPr/>
                    <a:lstStyle/>
                    <a:p>
                      <a:pPr algn="ctr">
                        <a:lnSpc>
                          <a:spcPct val="150000"/>
                        </a:lnSpc>
                        <a:spcAft>
                          <a:spcPts val="0"/>
                        </a:spcAft>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研修内容</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lnSpc>
                          <a:spcPct val="150000"/>
                        </a:lnSpc>
                        <a:spcAft>
                          <a:spcPts val="0"/>
                        </a:spcAft>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法話</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lnSpc>
                          <a:spcPct val="150000"/>
                        </a:lnSpc>
                        <a:spcAft>
                          <a:spcPts val="0"/>
                        </a:spcAft>
                      </a:pP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保険販売方法</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lnSpc>
                          <a:spcPct val="150000"/>
                        </a:lnSpc>
                        <a:spcAft>
                          <a:spcPts val="0"/>
                        </a:spcAft>
                      </a:pP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保険販売方法</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lnSpc>
                          <a:spcPct val="150000"/>
                        </a:lnSpc>
                        <a:spcAft>
                          <a:spcPts val="0"/>
                        </a:spcAft>
                      </a:pPr>
                      <a:endParaRPr lang="ja-JP" sz="1050" kern="100" dirty="0">
                        <a:effectLst/>
                        <a:latin typeface="Meiryo UI" panose="020B0604030504040204" pitchFamily="50" charset="-128"/>
                        <a:ea typeface="Meiryo UI" panose="020B0604030504040204" pitchFamily="50" charset="-128"/>
                      </a:endParaRPr>
                    </a:p>
                  </a:txBody>
                  <a:tcPr marL="68580" marR="68580" marT="0" marB="0" anchor="ctr">
                    <a:lnBlToTr w="12700" cap="flat" cmpd="sng" algn="ctr">
                      <a:solidFill>
                        <a:schemeClr val="tx1"/>
                      </a:solidFill>
                      <a:prstDash val="solid"/>
                      <a:round/>
                      <a:headEnd type="none" w="med" len="med"/>
                      <a:tailEnd type="none" w="med" len="med"/>
                    </a:lnBlToTr>
                  </a:tcPr>
                </a:tc>
                <a:tc>
                  <a:txBody>
                    <a:bodyPr/>
                    <a:lstStyle/>
                    <a:p>
                      <a:pPr algn="ctr">
                        <a:lnSpc>
                          <a:spcPct val="150000"/>
                        </a:lnSpc>
                        <a:spcAft>
                          <a:spcPts val="0"/>
                        </a:spcAft>
                      </a:pPr>
                      <a:r>
                        <a:rPr lang="ja-JP" altLang="en-US" sz="1050" kern="100" dirty="0">
                          <a:effectLst/>
                          <a:latin typeface="Meiryo UI" panose="020B0604030504040204" pitchFamily="50" charset="-128"/>
                          <a:ea typeface="Meiryo UI" panose="020B0604030504040204" pitchFamily="50" charset="-128"/>
                          <a:cs typeface="+mn-cs"/>
                        </a:rPr>
                        <a:t>自己点検について　　　</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723319918"/>
                  </a:ext>
                </a:extLst>
              </a:tr>
              <a:tr h="249898">
                <a:tc>
                  <a:txBody>
                    <a:bodyPr/>
                    <a:lstStyle/>
                    <a:p>
                      <a:pPr algn="ctr">
                        <a:lnSpc>
                          <a:spcPct val="150000"/>
                        </a:lnSpc>
                        <a:spcAft>
                          <a:spcPts val="0"/>
                        </a:spcAft>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講師</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lnSpc>
                          <a:spcPct val="150000"/>
                        </a:lnSpc>
                        <a:spcAft>
                          <a:spcPts val="0"/>
                        </a:spcAft>
                      </a:pPr>
                      <a:r>
                        <a:rPr lang="ja-JP" altLang="en-US" sz="1050" b="0" kern="100" dirty="0">
                          <a:effectLst/>
                          <a:latin typeface="Meiryo UI" panose="020B0604030504040204" pitchFamily="50" charset="-128"/>
                          <a:ea typeface="Meiryo UI" panose="020B0604030504040204" pitchFamily="50" charset="-128"/>
                          <a:cs typeface="+mn-cs"/>
                        </a:rPr>
                        <a:t>住職</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lnSpc>
                          <a:spcPct val="150000"/>
                        </a:lnSpc>
                        <a:spcAft>
                          <a:spcPts val="0"/>
                        </a:spcAft>
                      </a:pPr>
                      <a:r>
                        <a:rPr lang="ja-JP" altLang="en-US" sz="1050" kern="100" dirty="0">
                          <a:effectLst/>
                          <a:latin typeface="Meiryo UI" panose="020B0604030504040204" pitchFamily="50" charset="-128"/>
                          <a:ea typeface="Meiryo UI" panose="020B0604030504040204" pitchFamily="50" charset="-128"/>
                          <a:cs typeface="+mn-cs"/>
                        </a:rPr>
                        <a:t>社外講師</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lnSpc>
                          <a:spcPct val="150000"/>
                        </a:lnSpc>
                        <a:spcAft>
                          <a:spcPts val="0"/>
                        </a:spcAft>
                      </a:pP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社外講師</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lnSpc>
                          <a:spcPct val="150000"/>
                        </a:lnSpc>
                        <a:spcAft>
                          <a:spcPts val="0"/>
                        </a:spcAft>
                      </a:pP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BlToTr w="12700" cap="flat" cmpd="sng" algn="ctr">
                      <a:solidFill>
                        <a:schemeClr val="tx1"/>
                      </a:solidFill>
                      <a:prstDash val="solid"/>
                      <a:round/>
                      <a:headEnd type="none" w="med" len="med"/>
                      <a:tailEnd type="none" w="med" len="med"/>
                    </a:lnBlToTr>
                  </a:tcPr>
                </a:tc>
                <a:tc>
                  <a:txBody>
                    <a:bodyPr/>
                    <a:lstStyle/>
                    <a:p>
                      <a:pPr algn="ctr">
                        <a:lnSpc>
                          <a:spcPct val="150000"/>
                        </a:lnSpc>
                        <a:spcAft>
                          <a:spcPts val="0"/>
                        </a:spcAft>
                      </a:pP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当社顧問</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982250543"/>
                  </a:ext>
                </a:extLst>
              </a:tr>
              <a:tr h="214757">
                <a:tc>
                  <a:txBody>
                    <a:bodyPr/>
                    <a:lstStyle/>
                    <a:p>
                      <a:pPr algn="ctr">
                        <a:lnSpc>
                          <a:spcPct val="150000"/>
                        </a:lnSpc>
                      </a:pPr>
                      <a:r>
                        <a:rPr lang="ja-JP" altLang="en-US" sz="1050" b="0" dirty="0">
                          <a:latin typeface="Meiryo UI" panose="020B0604030504040204" pitchFamily="50" charset="-128"/>
                          <a:ea typeface="Meiryo UI" panose="020B0604030504040204" pitchFamily="50" charset="-128"/>
                        </a:rPr>
                        <a:t>開催月</a:t>
                      </a:r>
                    </a:p>
                  </a:txBody>
                  <a:tcPr marL="68580" marR="68580" marT="0" marB="0">
                    <a:solidFill>
                      <a:schemeClr val="bg1">
                        <a:alpha val="20000"/>
                      </a:schemeClr>
                    </a:solidFill>
                  </a:tcPr>
                </a:tc>
                <a:tc>
                  <a:txBody>
                    <a:bodyPr/>
                    <a:lstStyle/>
                    <a:p>
                      <a:pPr algn="ctr">
                        <a:lnSpc>
                          <a:spcPct val="150000"/>
                        </a:lnSpc>
                      </a:pPr>
                      <a:r>
                        <a:rPr lang="ja-JP" altLang="en-US" sz="1050" b="0" dirty="0">
                          <a:latin typeface="Meiryo UI" panose="020B0604030504040204" pitchFamily="50" charset="-128"/>
                          <a:ea typeface="Meiryo UI" panose="020B0604030504040204" pitchFamily="50" charset="-128"/>
                        </a:rPr>
                        <a:t>６月</a:t>
                      </a:r>
                    </a:p>
                  </a:txBody>
                  <a:tcPr marL="68580" marR="68580" marT="0" marB="0">
                    <a:solidFill>
                      <a:schemeClr val="bg1">
                        <a:alpha val="20000"/>
                      </a:schemeClr>
                    </a:solidFill>
                  </a:tcPr>
                </a:tc>
                <a:tc>
                  <a:txBody>
                    <a:bodyPr/>
                    <a:lstStyle/>
                    <a:p>
                      <a:pPr algn="ctr">
                        <a:lnSpc>
                          <a:spcPct val="150000"/>
                        </a:lnSpc>
                        <a:spcAft>
                          <a:spcPts val="0"/>
                        </a:spcAft>
                      </a:pPr>
                      <a:r>
                        <a:rPr lang="ja-JP" altLang="en-US" sz="1050" b="0" kern="100" dirty="0">
                          <a:effectLst/>
                          <a:latin typeface="Meiryo UI" panose="020B0604030504040204" pitchFamily="50" charset="-128"/>
                          <a:ea typeface="Meiryo UI" panose="020B0604030504040204" pitchFamily="50" charset="-128"/>
                          <a:cs typeface="+mn-cs"/>
                        </a:rPr>
                        <a:t>７月</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solidFill>
                      <a:schemeClr val="bg1">
                        <a:alpha val="20000"/>
                      </a:schemeClr>
                    </a:solidFill>
                  </a:tcPr>
                </a:tc>
                <a:tc>
                  <a:txBody>
                    <a:bodyPr/>
                    <a:lstStyle/>
                    <a:p>
                      <a:pPr algn="ctr">
                        <a:lnSpc>
                          <a:spcPct val="150000"/>
                        </a:lnSpc>
                        <a:spcAft>
                          <a:spcPts val="0"/>
                        </a:spcAft>
                      </a:pPr>
                      <a:r>
                        <a:rPr lang="ja-JP" altLang="en-US" sz="1050" b="0" kern="100" dirty="0">
                          <a:effectLst/>
                          <a:latin typeface="Meiryo UI" panose="020B0604030504040204" pitchFamily="50" charset="-128"/>
                          <a:ea typeface="Meiryo UI" panose="020B0604030504040204" pitchFamily="50" charset="-128"/>
                        </a:rPr>
                        <a:t>８</a:t>
                      </a:r>
                      <a:r>
                        <a:rPr lang="ja-JP" sz="1050" b="0" kern="100" dirty="0">
                          <a:effectLst/>
                          <a:latin typeface="Meiryo UI" panose="020B0604030504040204" pitchFamily="50" charset="-128"/>
                          <a:ea typeface="Meiryo UI" panose="020B0604030504040204" pitchFamily="50" charset="-128"/>
                        </a:rPr>
                        <a:t>月</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solidFill>
                      <a:schemeClr val="bg1">
                        <a:alpha val="20000"/>
                      </a:schemeClr>
                    </a:solidFill>
                  </a:tcPr>
                </a:tc>
                <a:tc>
                  <a:txBody>
                    <a:bodyPr/>
                    <a:lstStyle/>
                    <a:p>
                      <a:pPr algn="ctr">
                        <a:lnSpc>
                          <a:spcPct val="150000"/>
                        </a:lnSpc>
                        <a:spcAft>
                          <a:spcPts val="0"/>
                        </a:spcAft>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９月</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solidFill>
                      <a:schemeClr val="bg1">
                        <a:alpha val="20000"/>
                      </a:schemeClr>
                    </a:solidFill>
                  </a:tcPr>
                </a:tc>
                <a:tc>
                  <a:txBody>
                    <a:bodyPr/>
                    <a:lstStyle/>
                    <a:p>
                      <a:pPr algn="ctr">
                        <a:lnSpc>
                          <a:spcPct val="150000"/>
                        </a:lnSpc>
                        <a:spcAft>
                          <a:spcPts val="0"/>
                        </a:spcAft>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１０月</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solidFill>
                      <a:schemeClr val="bg1">
                        <a:alpha val="20000"/>
                      </a:schemeClr>
                    </a:solidFill>
                  </a:tcPr>
                </a:tc>
                <a:extLst>
                  <a:ext uri="{0D108BD9-81ED-4DB2-BD59-A6C34878D82A}">
                    <a16:rowId xmlns:a16="http://schemas.microsoft.com/office/drawing/2014/main" val="3287656473"/>
                  </a:ext>
                </a:extLst>
              </a:tr>
              <a:tr h="221484">
                <a:tc>
                  <a:txBody>
                    <a:bodyPr/>
                    <a:lstStyle/>
                    <a:p>
                      <a:pPr algn="ctr">
                        <a:lnSpc>
                          <a:spcPct val="150000"/>
                        </a:lnSpc>
                      </a:pPr>
                      <a:r>
                        <a:rPr lang="ja-JP" altLang="en-US" sz="1050" b="0" dirty="0">
                          <a:latin typeface="Meiryo UI" panose="020B0604030504040204" pitchFamily="50" charset="-128"/>
                          <a:ea typeface="Meiryo UI" panose="020B0604030504040204" pitchFamily="50" charset="-128"/>
                        </a:rPr>
                        <a:t>研修内容</a:t>
                      </a:r>
                    </a:p>
                  </a:txBody>
                  <a:tcPr marL="68580" marR="68580" marT="0" marB="0">
                    <a:solidFill>
                      <a:schemeClr val="accent5">
                        <a:lumMod val="75000"/>
                        <a:alpha val="20000"/>
                      </a:schemeClr>
                    </a:solidFill>
                  </a:tcPr>
                </a:tc>
                <a:tc>
                  <a:txBody>
                    <a:bodyPr/>
                    <a:lstStyle/>
                    <a:p>
                      <a:pPr algn="ctr">
                        <a:lnSpc>
                          <a:spcPct val="150000"/>
                        </a:lnSpc>
                      </a:pPr>
                      <a:r>
                        <a:rPr lang="ja-JP" altLang="en-US" sz="1050" b="0" dirty="0">
                          <a:latin typeface="Meiryo UI" panose="020B0604030504040204" pitchFamily="50" charset="-128"/>
                          <a:ea typeface="Meiryo UI" panose="020B0604030504040204" pitchFamily="50" charset="-128"/>
                        </a:rPr>
                        <a:t>コンプライアンス</a:t>
                      </a:r>
                      <a:endParaRPr lang="en-US" altLang="ja-JP" sz="1050" b="0" dirty="0">
                        <a:latin typeface="Meiryo UI" panose="020B0604030504040204" pitchFamily="50" charset="-128"/>
                        <a:ea typeface="Meiryo UI" panose="020B0604030504040204" pitchFamily="50" charset="-128"/>
                      </a:endParaRPr>
                    </a:p>
                  </a:txBody>
                  <a:tcPr marL="68580" marR="68580" marT="0" marB="0">
                    <a:solidFill>
                      <a:schemeClr val="accent5">
                        <a:lumMod val="75000"/>
                        <a:alpha val="20000"/>
                      </a:schemeClr>
                    </a:solidFill>
                  </a:tcPr>
                </a:tc>
                <a:tc>
                  <a:txBody>
                    <a:bodyPr/>
                    <a:lstStyle/>
                    <a:p>
                      <a:pPr algn="ctr">
                        <a:lnSpc>
                          <a:spcPct val="150000"/>
                        </a:lnSpc>
                        <a:spcAft>
                          <a:spcPts val="0"/>
                        </a:spcAft>
                      </a:pP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BlToTr w="12700" cap="flat" cmpd="sng" algn="ctr">
                      <a:solidFill>
                        <a:schemeClr val="tx1"/>
                      </a:solidFill>
                      <a:prstDash val="solid"/>
                      <a:round/>
                      <a:headEnd type="none" w="med" len="med"/>
                      <a:tailEnd type="none" w="med" len="med"/>
                    </a:lnBlToTr>
                    <a:solidFill>
                      <a:schemeClr val="accent5">
                        <a:lumMod val="75000"/>
                        <a:alpha val="20000"/>
                      </a:schemeClr>
                    </a:solidFill>
                  </a:tcPr>
                </a:tc>
                <a:tc>
                  <a:txBody>
                    <a:bodyPr/>
                    <a:lstStyle/>
                    <a:p>
                      <a:pPr algn="ctr">
                        <a:lnSpc>
                          <a:spcPct val="150000"/>
                        </a:lnSpc>
                        <a:spcAft>
                          <a:spcPts val="0"/>
                        </a:spcAft>
                      </a:pPr>
                      <a:r>
                        <a:rPr lang="ja-JP" altLang="en-US" sz="900" b="0" kern="100" dirty="0">
                          <a:effectLst/>
                          <a:latin typeface="Meiryo UI" panose="020B0604030504040204" pitchFamily="50" charset="-128"/>
                          <a:ea typeface="Meiryo UI" panose="020B0604030504040204" pitchFamily="50" charset="-128"/>
                          <a:cs typeface="Times New Roman" panose="02020603050405020304" pitchFamily="18" charset="0"/>
                        </a:rPr>
                        <a:t>火災保険について</a:t>
                      </a:r>
                      <a:endParaRPr lang="ja-JP" sz="9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BlToTr w="12700" cap="flat" cmpd="sng" algn="ctr">
                      <a:noFill/>
                      <a:prstDash val="solid"/>
                      <a:round/>
                      <a:headEnd type="none" w="med" len="med"/>
                      <a:tailEnd type="none" w="med" len="med"/>
                    </a:lnBlToTr>
                    <a:solidFill>
                      <a:schemeClr val="accent5">
                        <a:lumMod val="75000"/>
                        <a:alpha val="20000"/>
                      </a:schemeClr>
                    </a:solidFill>
                  </a:tcPr>
                </a:tc>
                <a:tc>
                  <a:txBody>
                    <a:bodyPr/>
                    <a:lstStyle/>
                    <a:p>
                      <a:pPr algn="ctr">
                        <a:lnSpc>
                          <a:spcPct val="150000"/>
                        </a:lnSpc>
                        <a:spcAft>
                          <a:spcPts val="0"/>
                        </a:spcAft>
                      </a:pPr>
                      <a:r>
                        <a:rPr lang="ja-JP" altLang="en-US" sz="900" b="0" kern="100" dirty="0">
                          <a:effectLst/>
                          <a:latin typeface="Meiryo UI" panose="020B0604030504040204" pitchFamily="50" charset="-128"/>
                          <a:ea typeface="Meiryo UI" panose="020B0604030504040204" pitchFamily="50" charset="-128"/>
                          <a:cs typeface="Times New Roman" panose="02020603050405020304" pitchFamily="18" charset="0"/>
                        </a:rPr>
                        <a:t>地震保険について</a:t>
                      </a:r>
                      <a:endParaRPr lang="ja-JP" sz="9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solidFill>
                      <a:schemeClr val="accent5">
                        <a:lumMod val="75000"/>
                        <a:alpha val="20000"/>
                      </a:schemeClr>
                    </a:solidFill>
                  </a:tcPr>
                </a:tc>
                <a:tc>
                  <a:txBody>
                    <a:bodyPr/>
                    <a:lstStyle/>
                    <a:p>
                      <a:pPr algn="ctr">
                        <a:lnSpc>
                          <a:spcPct val="150000"/>
                        </a:lnSpc>
                        <a:spcAft>
                          <a:spcPts val="0"/>
                        </a:spcAft>
                      </a:pPr>
                      <a:r>
                        <a:rPr lang="ja-JP" altLang="en-US" sz="900" b="0" kern="100" dirty="0">
                          <a:effectLst/>
                          <a:latin typeface="Meiryo UI" panose="020B0604030504040204" pitchFamily="50" charset="-128"/>
                          <a:ea typeface="Meiryo UI" panose="020B0604030504040204" pitchFamily="50" charset="-128"/>
                          <a:cs typeface="Times New Roman" panose="02020603050405020304" pitchFamily="18" charset="0"/>
                        </a:rPr>
                        <a:t>賠償責任保険について</a:t>
                      </a:r>
                      <a:endParaRPr lang="ja-JP" sz="9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BlToTr w="12700" cap="flat" cmpd="sng" algn="ctr">
                      <a:noFill/>
                      <a:prstDash val="solid"/>
                      <a:round/>
                      <a:headEnd type="none" w="med" len="med"/>
                      <a:tailEnd type="none" w="med" len="med"/>
                    </a:lnBlToTr>
                    <a:solidFill>
                      <a:schemeClr val="accent5">
                        <a:lumMod val="75000"/>
                        <a:alpha val="20000"/>
                      </a:schemeClr>
                    </a:solidFill>
                  </a:tcPr>
                </a:tc>
                <a:extLst>
                  <a:ext uri="{0D108BD9-81ED-4DB2-BD59-A6C34878D82A}">
                    <a16:rowId xmlns:a16="http://schemas.microsoft.com/office/drawing/2014/main" val="928449262"/>
                  </a:ext>
                </a:extLst>
              </a:tr>
              <a:tr h="223343">
                <a:tc>
                  <a:txBody>
                    <a:bodyPr/>
                    <a:lstStyle/>
                    <a:p>
                      <a:pPr algn="ctr">
                        <a:lnSpc>
                          <a:spcPct val="150000"/>
                        </a:lnSpc>
                      </a:pPr>
                      <a:r>
                        <a:rPr lang="ja-JP" altLang="en-US" sz="1050" b="0" dirty="0">
                          <a:latin typeface="Meiryo UI" panose="020B0604030504040204" pitchFamily="50" charset="-128"/>
                          <a:ea typeface="Meiryo UI" panose="020B0604030504040204" pitchFamily="50" charset="-128"/>
                        </a:rPr>
                        <a:t>講師</a:t>
                      </a:r>
                    </a:p>
                  </a:txBody>
                  <a:tcPr marL="68580" marR="68580" marT="0" marB="0">
                    <a:solidFill>
                      <a:schemeClr val="bg1">
                        <a:alpha val="20000"/>
                      </a:schemeClr>
                    </a:solidFill>
                  </a:tcPr>
                </a:tc>
                <a:tc>
                  <a:txBody>
                    <a:bodyPr/>
                    <a:lstStyle/>
                    <a:p>
                      <a:pPr algn="ctr">
                        <a:lnSpc>
                          <a:spcPct val="150000"/>
                        </a:lnSpc>
                      </a:pPr>
                      <a:r>
                        <a:rPr lang="ja-JP" altLang="en-US" sz="1050" b="0" dirty="0">
                          <a:latin typeface="Meiryo UI" panose="020B0604030504040204" pitchFamily="50" charset="-128"/>
                          <a:ea typeface="Meiryo UI" panose="020B0604030504040204" pitchFamily="50" charset="-128"/>
                        </a:rPr>
                        <a:t>リスク管理部</a:t>
                      </a:r>
                      <a:endParaRPr lang="en-US" altLang="ja-JP" sz="1050" b="0" dirty="0">
                        <a:latin typeface="Meiryo UI" panose="020B0604030504040204" pitchFamily="50" charset="-128"/>
                        <a:ea typeface="Meiryo UI" panose="020B0604030504040204" pitchFamily="50" charset="-128"/>
                      </a:endParaRPr>
                    </a:p>
                  </a:txBody>
                  <a:tcPr marL="68580" marR="68580" marT="0" marB="0">
                    <a:solidFill>
                      <a:schemeClr val="bg1">
                        <a:alpha val="20000"/>
                      </a:schemeClr>
                    </a:solidFill>
                  </a:tcPr>
                </a:tc>
                <a:tc>
                  <a:txBody>
                    <a:bodyPr/>
                    <a:lstStyle/>
                    <a:p>
                      <a:pPr algn="ctr">
                        <a:lnSpc>
                          <a:spcPct val="150000"/>
                        </a:lnSpc>
                        <a:spcAft>
                          <a:spcPts val="0"/>
                        </a:spcAft>
                      </a:pP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BlToTr w="12700" cap="flat" cmpd="sng" algn="ctr">
                      <a:solidFill>
                        <a:schemeClr val="tx1"/>
                      </a:solidFill>
                      <a:prstDash val="solid"/>
                      <a:round/>
                      <a:headEnd type="none" w="med" len="med"/>
                      <a:tailEnd type="none" w="med" len="med"/>
                    </a:lnBlToTr>
                    <a:solidFill>
                      <a:schemeClr val="bg1">
                        <a:alpha val="20000"/>
                      </a:schemeClr>
                    </a:solidFill>
                  </a:tcPr>
                </a:tc>
                <a:tc>
                  <a:txBody>
                    <a:bodyPr/>
                    <a:lstStyle/>
                    <a:p>
                      <a:pPr algn="ctr">
                        <a:lnSpc>
                          <a:spcPct val="150000"/>
                        </a:lnSpc>
                        <a:spcAft>
                          <a:spcPts val="0"/>
                        </a:spcAft>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リスク管理部</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BlToTr w="12700" cap="flat" cmpd="sng" algn="ctr">
                      <a:noFill/>
                      <a:prstDash val="solid"/>
                      <a:round/>
                      <a:headEnd type="none" w="med" len="med"/>
                      <a:tailEnd type="none" w="med" len="med"/>
                    </a:lnBlToTr>
                    <a:solidFill>
                      <a:schemeClr val="bg1">
                        <a:alpha val="20000"/>
                      </a:schemeClr>
                    </a:solidFill>
                  </a:tcPr>
                </a:tc>
                <a:tc>
                  <a:txBody>
                    <a:bodyPr/>
                    <a:lstStyle/>
                    <a:p>
                      <a:pPr algn="ctr">
                        <a:lnSpc>
                          <a:spcPct val="150000"/>
                        </a:lnSpc>
                        <a:spcAft>
                          <a:spcPts val="0"/>
                        </a:spcAft>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リスク管理部</a:t>
                      </a:r>
                      <a:endParaRPr lang="en-US" alt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solidFill>
                      <a:schemeClr val="bg1">
                        <a:alpha val="20000"/>
                      </a:schemeClr>
                    </a:solidFill>
                  </a:tcPr>
                </a:tc>
                <a:tc>
                  <a:txBody>
                    <a:bodyPr/>
                    <a:lstStyle/>
                    <a:p>
                      <a:pPr algn="ctr">
                        <a:lnSpc>
                          <a:spcPct val="150000"/>
                        </a:lnSpc>
                        <a:spcAft>
                          <a:spcPts val="0"/>
                        </a:spcAft>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リスク管理部</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BlToTr w="12700" cap="flat" cmpd="sng" algn="ctr">
                      <a:noFill/>
                      <a:prstDash val="solid"/>
                      <a:round/>
                      <a:headEnd type="none" w="med" len="med"/>
                      <a:tailEnd type="none" w="med" len="med"/>
                    </a:lnBlToTr>
                    <a:solidFill>
                      <a:schemeClr val="bg1">
                        <a:alpha val="20000"/>
                      </a:schemeClr>
                    </a:solidFill>
                  </a:tcPr>
                </a:tc>
                <a:extLst>
                  <a:ext uri="{0D108BD9-81ED-4DB2-BD59-A6C34878D82A}">
                    <a16:rowId xmlns:a16="http://schemas.microsoft.com/office/drawing/2014/main" val="3407092983"/>
                  </a:ext>
                </a:extLst>
              </a:tr>
            </a:tbl>
          </a:graphicData>
        </a:graphic>
      </p:graphicFrame>
      <p:graphicFrame>
        <p:nvGraphicFramePr>
          <p:cNvPr id="9" name="表 8">
            <a:extLst>
              <a:ext uri="{FF2B5EF4-FFF2-40B4-BE49-F238E27FC236}">
                <a16:creationId xmlns:a16="http://schemas.microsoft.com/office/drawing/2014/main" id="{AD2CF83F-1F92-FD68-7E69-6EA6EAFA2868}"/>
              </a:ext>
            </a:extLst>
          </p:cNvPr>
          <p:cNvGraphicFramePr>
            <a:graphicFrameLocks noGrp="1"/>
          </p:cNvGraphicFramePr>
          <p:nvPr>
            <p:extLst>
              <p:ext uri="{D42A27DB-BD31-4B8C-83A1-F6EECF244321}">
                <p14:modId xmlns:p14="http://schemas.microsoft.com/office/powerpoint/2010/main" val="3743247536"/>
              </p:ext>
            </p:extLst>
          </p:nvPr>
        </p:nvGraphicFramePr>
        <p:xfrm>
          <a:off x="1157738" y="4832063"/>
          <a:ext cx="7210475" cy="1408697"/>
        </p:xfrm>
        <a:graphic>
          <a:graphicData uri="http://schemas.openxmlformats.org/drawingml/2006/table">
            <a:tbl>
              <a:tblPr firstRow="1" firstCol="1" bandRow="1">
                <a:tableStyleId>{BC89EF96-8CEA-46FF-86C4-4CE0E7609802}</a:tableStyleId>
              </a:tblPr>
              <a:tblGrid>
                <a:gridCol w="3163053">
                  <a:extLst>
                    <a:ext uri="{9D8B030D-6E8A-4147-A177-3AD203B41FA5}">
                      <a16:colId xmlns:a16="http://schemas.microsoft.com/office/drawing/2014/main" val="1216383100"/>
                    </a:ext>
                  </a:extLst>
                </a:gridCol>
                <a:gridCol w="4047422">
                  <a:extLst>
                    <a:ext uri="{9D8B030D-6E8A-4147-A177-3AD203B41FA5}">
                      <a16:colId xmlns:a16="http://schemas.microsoft.com/office/drawing/2014/main" val="234312077"/>
                    </a:ext>
                  </a:extLst>
                </a:gridCol>
              </a:tblGrid>
              <a:tr h="273337">
                <a:tc>
                  <a:txBody>
                    <a:bodyPr/>
                    <a:lstStyle/>
                    <a:p>
                      <a:pPr algn="ctr">
                        <a:spcAft>
                          <a:spcPts val="0"/>
                        </a:spcAft>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研修名</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spcAft>
                          <a:spcPts val="0"/>
                        </a:spcAft>
                      </a:pPr>
                      <a:r>
                        <a:rPr lang="ja-JP" sz="1050" b="0" kern="100" dirty="0">
                          <a:effectLst/>
                          <a:latin typeface="Meiryo UI" panose="020B0604030504040204" pitchFamily="50" charset="-128"/>
                          <a:ea typeface="Meiryo UI" panose="020B0604030504040204" pitchFamily="50" charset="-128"/>
                        </a:rPr>
                        <a:t>研修</a:t>
                      </a:r>
                      <a:r>
                        <a:rPr lang="ja-JP" altLang="en-US" sz="1050" b="0" kern="100" dirty="0">
                          <a:effectLst/>
                          <a:latin typeface="Meiryo UI" panose="020B0604030504040204" pitchFamily="50" charset="-128"/>
                          <a:ea typeface="Meiryo UI" panose="020B0604030504040204" pitchFamily="50" charset="-128"/>
                        </a:rPr>
                        <a:t>名</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033892125"/>
                  </a:ext>
                </a:extLst>
              </a:tr>
              <a:tr h="289022">
                <a:tc>
                  <a:txBody>
                    <a:bodyPr/>
                    <a:lstStyle/>
                    <a:p>
                      <a:pPr algn="ctr">
                        <a:spcAft>
                          <a:spcPts val="0"/>
                        </a:spcAft>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新入社員社員実践スキル・マナー基礎講座（東商）</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spcAft>
                          <a:spcPts val="0"/>
                        </a:spcAft>
                      </a:pP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若手社員・中堅社員のための「コミュニケーションと行動力」講座（東商）</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extLst>
                  <a:ext uri="{0D108BD9-81ED-4DB2-BD59-A6C34878D82A}">
                    <a16:rowId xmlns:a16="http://schemas.microsoft.com/office/drawing/2014/main" val="730996575"/>
                  </a:ext>
                </a:extLst>
              </a:tr>
              <a:tr h="278319">
                <a:tc>
                  <a:txBody>
                    <a:bodyPr/>
                    <a:lstStyle/>
                    <a:p>
                      <a:pPr algn="ctr">
                        <a:spcAft>
                          <a:spcPts val="0"/>
                        </a:spcAft>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若手社員パワーアップ講座（東商）</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spcAft>
                          <a:spcPts val="0"/>
                        </a:spcAft>
                      </a:pP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業務マニュアル作成講座（東商）</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143166316"/>
                  </a:ext>
                </a:extLst>
              </a:tr>
              <a:tr h="281745">
                <a:tc>
                  <a:txBody>
                    <a:bodyPr/>
                    <a:lstStyle/>
                    <a:p>
                      <a:pPr algn="ctr">
                        <a:spcAft>
                          <a:spcPts val="0"/>
                        </a:spcAft>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中堅社員パワーアップ講座（東商）</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spcAft>
                          <a:spcPts val="0"/>
                        </a:spcAft>
                      </a:pPr>
                      <a:r>
                        <a:rPr lang="ja-JP" altLang="en-US" sz="1050" kern="100" dirty="0">
                          <a:effectLst/>
                          <a:latin typeface="Meiryo UI" panose="020B0604030504040204" pitchFamily="50" charset="-128"/>
                          <a:ea typeface="Meiryo UI" panose="020B0604030504040204" pitchFamily="50" charset="-128"/>
                        </a:rPr>
                        <a:t>仕事に活かすロジカルシンキング講座</a:t>
                      </a:r>
                      <a:r>
                        <a:rPr lang="ja-JP" sz="1050" kern="100" dirty="0">
                          <a:effectLst/>
                          <a:latin typeface="Meiryo UI" panose="020B0604030504040204" pitchFamily="50" charset="-128"/>
                          <a:ea typeface="Meiryo UI" panose="020B0604030504040204" pitchFamily="50" charset="-128"/>
                        </a:rPr>
                        <a:t>（東商）</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extLst>
                  <a:ext uri="{0D108BD9-81ED-4DB2-BD59-A6C34878D82A}">
                    <a16:rowId xmlns:a16="http://schemas.microsoft.com/office/drawing/2014/main" val="533936254"/>
                  </a:ext>
                </a:extLst>
              </a:tr>
              <a:tr h="286274">
                <a:tc>
                  <a:txBody>
                    <a:bodyPr/>
                    <a:lstStyle/>
                    <a:p>
                      <a:pPr algn="ctr">
                        <a:spcAft>
                          <a:spcPts val="0"/>
                        </a:spcAft>
                      </a:pPr>
                      <a:r>
                        <a:rPr lang="ja-JP" altLang="en-US" sz="1050" b="0" kern="100" dirty="0">
                          <a:effectLst/>
                          <a:latin typeface="Meiryo UI" panose="020B0604030504040204" pitchFamily="50" charset="-128"/>
                          <a:ea typeface="Meiryo UI" panose="020B0604030504040204" pitchFamily="50" charset="-128"/>
                          <a:cs typeface="Times New Roman" panose="02020603050405020304" pitchFamily="18" charset="0"/>
                        </a:rPr>
                        <a:t>管理職候補・係長のための管理職養成講座（東商）</a:t>
                      </a:r>
                      <a:endParaRPr lang="ja-JP" sz="105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spcAft>
                          <a:spcPts val="0"/>
                        </a:spcAft>
                      </a:pP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女性リーダー行動革新講座（東商）</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001726151"/>
                  </a:ext>
                </a:extLst>
              </a:tr>
            </a:tbl>
          </a:graphicData>
        </a:graphic>
      </p:graphicFrame>
    </p:spTree>
    <p:extLst>
      <p:ext uri="{BB962C8B-B14F-4D97-AF65-F5344CB8AC3E}">
        <p14:creationId xmlns:p14="http://schemas.microsoft.com/office/powerpoint/2010/main" val="1657877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71F1B-5424-0C29-D14D-80883F142A34}"/>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43AC171-E398-4AB4-674F-2F9FE996BE17}"/>
              </a:ext>
            </a:extLst>
          </p:cNvPr>
          <p:cNvSpPr txBox="1"/>
          <p:nvPr/>
        </p:nvSpPr>
        <p:spPr>
          <a:xfrm>
            <a:off x="482464" y="362723"/>
            <a:ext cx="4669640" cy="546895"/>
          </a:xfrm>
          <a:prstGeom prst="rect">
            <a:avLst/>
          </a:prstGeom>
          <a:noFill/>
        </p:spPr>
        <p:txBody>
          <a:bodyPr wrap="square" lIns="84406" tIns="42203" rIns="84406" bIns="42203" rtlCol="0" anchor="t">
            <a:spAutoFit/>
          </a:bodyPr>
          <a:lstStyle/>
          <a:p>
            <a:r>
              <a:rPr lang="ja-JP" altLang="en-US" sz="3000" dirty="0">
                <a:latin typeface="Meiryo UI" panose="020B0604030504040204" pitchFamily="50" charset="-128"/>
                <a:ea typeface="Meiryo UI" panose="020B0604030504040204" pitchFamily="50" charset="-128"/>
              </a:rPr>
              <a:t>はじめに</a:t>
            </a:r>
          </a:p>
        </p:txBody>
      </p:sp>
      <p:sp>
        <p:nvSpPr>
          <p:cNvPr id="7" name="スライド番号プレースホルダー 6">
            <a:extLst>
              <a:ext uri="{FF2B5EF4-FFF2-40B4-BE49-F238E27FC236}">
                <a16:creationId xmlns:a16="http://schemas.microsoft.com/office/drawing/2014/main" id="{CCE68E36-29FE-C4B5-192C-C2FB22E7E55C}"/>
              </a:ext>
            </a:extLst>
          </p:cNvPr>
          <p:cNvSpPr>
            <a:spLocks noGrp="1"/>
          </p:cNvSpPr>
          <p:nvPr>
            <p:ph type="sldNum" sz="quarter" idx="12"/>
          </p:nvPr>
        </p:nvSpPr>
        <p:spPr>
          <a:xfrm>
            <a:off x="6701911" y="6285127"/>
            <a:ext cx="2109561" cy="385413"/>
          </a:xfrm>
        </p:spPr>
        <p:txBody>
          <a:bodyPr/>
          <a:lstStyle/>
          <a:p>
            <a:fld id="{80EECDEB-6C16-4AC2-B50B-04DFA998217E}" type="slidenum">
              <a:rPr kumimoji="1" lang="ja-JP" altLang="en-US" smtClean="0"/>
              <a:t>2</a:t>
            </a:fld>
            <a:endParaRPr kumimoji="1" lang="ja-JP" altLang="en-US"/>
          </a:p>
        </p:txBody>
      </p:sp>
      <p:sp>
        <p:nvSpPr>
          <p:cNvPr id="3" name="テキスト ボックス 2">
            <a:extLst>
              <a:ext uri="{FF2B5EF4-FFF2-40B4-BE49-F238E27FC236}">
                <a16:creationId xmlns:a16="http://schemas.microsoft.com/office/drawing/2014/main" id="{771EF550-6641-0A6F-680B-317ECCF2E51D}"/>
              </a:ext>
            </a:extLst>
          </p:cNvPr>
          <p:cNvSpPr txBox="1"/>
          <p:nvPr/>
        </p:nvSpPr>
        <p:spPr>
          <a:xfrm>
            <a:off x="399449" y="1154291"/>
            <a:ext cx="8170605" cy="5161413"/>
          </a:xfrm>
          <a:prstGeom prst="rect">
            <a:avLst/>
          </a:prstGeom>
          <a:noFill/>
        </p:spPr>
        <p:txBody>
          <a:bodyPr wrap="square" rtlCol="0">
            <a:spAutoFit/>
          </a:bodyPr>
          <a:lstStyle/>
          <a:p>
            <a:pPr>
              <a:spcBef>
                <a:spcPts val="554"/>
              </a:spcBef>
            </a:pPr>
            <a:r>
              <a:rPr lang="ja-JP" altLang="en-US" sz="1200" dirty="0">
                <a:latin typeface="Meiryo UI" panose="020B0604030504040204" pitchFamily="50" charset="-128"/>
                <a:ea typeface="Meiryo UI" panose="020B0604030504040204" pitchFamily="50" charset="-128"/>
              </a:rPr>
              <a:t>弊社の２０２５年度の</a:t>
            </a:r>
            <a:r>
              <a:rPr lang="ja-JP" altLang="ja-JP" sz="1200" dirty="0">
                <a:latin typeface="Meiryo UI" panose="020B0604030504040204" pitchFamily="50" charset="-128"/>
                <a:ea typeface="Meiryo UI" panose="020B0604030504040204" pitchFamily="50" charset="-128"/>
              </a:rPr>
              <a:t>お客様本位の業務運営方針に基づく取組み</a:t>
            </a:r>
            <a:r>
              <a:rPr lang="ja-JP" altLang="en-US" sz="1200" dirty="0">
                <a:latin typeface="Meiryo UI" panose="020B0604030504040204" pitchFamily="50" charset="-128"/>
                <a:ea typeface="Meiryo UI" panose="020B0604030504040204" pitchFamily="50" charset="-128"/>
              </a:rPr>
              <a:t>として</a:t>
            </a:r>
            <a:r>
              <a:rPr lang="ja-JP" altLang="ja-JP" sz="1200" dirty="0">
                <a:latin typeface="Meiryo UI" panose="020B0604030504040204" pitchFamily="50" charset="-128"/>
                <a:ea typeface="Meiryo UI" panose="020B0604030504040204" pitchFamily="50" charset="-128"/>
              </a:rPr>
              <a:t>「品質指標（</a:t>
            </a:r>
            <a:r>
              <a:rPr lang="ja-JP" altLang="en-US" sz="1200" dirty="0">
                <a:latin typeface="Meiryo UI" panose="020B0604030504040204" pitchFamily="50" charset="-128"/>
                <a:ea typeface="Meiryo UI" panose="020B0604030504040204" pitchFamily="50" charset="-128"/>
              </a:rPr>
              <a:t>ＫＰＩ</a:t>
            </a:r>
            <a:r>
              <a:rPr lang="ja-JP" altLang="ja-JP" sz="1200" dirty="0">
                <a:latin typeface="Meiryo UI" panose="020B0604030504040204" pitchFamily="50" charset="-128"/>
                <a:ea typeface="Meiryo UI" panose="020B0604030504040204" pitchFamily="50" charset="-128"/>
              </a:rPr>
              <a:t>）報告書」を作成し</a:t>
            </a:r>
            <a:r>
              <a:rPr lang="ja-JP" altLang="en-US" sz="1200" dirty="0">
                <a:latin typeface="Meiryo UI" panose="020B0604030504040204" pitchFamily="50" charset="-128"/>
                <a:ea typeface="Meiryo UI" panose="020B0604030504040204" pitchFamily="50" charset="-128"/>
              </a:rPr>
              <a:t>ましたので、</a:t>
            </a:r>
            <a:r>
              <a:rPr lang="ja-JP" altLang="ja-JP" sz="1200" dirty="0">
                <a:latin typeface="Meiryo UI" panose="020B0604030504040204" pitchFamily="50" charset="-128"/>
                <a:ea typeface="Meiryo UI" panose="020B0604030504040204" pitchFamily="50" charset="-128"/>
              </a:rPr>
              <a:t>公表</a:t>
            </a:r>
            <a:endParaRPr lang="en-US" altLang="ja-JP" sz="1200" dirty="0">
              <a:latin typeface="Meiryo UI" panose="020B0604030504040204" pitchFamily="50" charset="-128"/>
              <a:ea typeface="Meiryo UI" panose="020B0604030504040204" pitchFamily="50" charset="-128"/>
            </a:endParaRPr>
          </a:p>
          <a:p>
            <a:pPr>
              <a:spcBef>
                <a:spcPts val="554"/>
              </a:spcBef>
            </a:pPr>
            <a:r>
              <a:rPr lang="ja-JP" altLang="ja-JP" sz="1200" dirty="0">
                <a:latin typeface="Meiryo UI" panose="020B0604030504040204" pitchFamily="50" charset="-128"/>
                <a:ea typeface="Meiryo UI" panose="020B0604030504040204" pitchFamily="50" charset="-128"/>
              </a:rPr>
              <a:t>いたします。</a:t>
            </a:r>
            <a:endParaRPr lang="en-US" altLang="ja-JP" sz="1200" dirty="0">
              <a:latin typeface="Meiryo UI" panose="020B0604030504040204" pitchFamily="50" charset="-128"/>
              <a:ea typeface="Meiryo UI" panose="020B0604030504040204" pitchFamily="50" charset="-128"/>
            </a:endParaRPr>
          </a:p>
          <a:p>
            <a:pPr>
              <a:lnSpc>
                <a:spcPct val="160000"/>
              </a:lnSpc>
              <a:spcBef>
                <a:spcPts val="554"/>
              </a:spcBef>
            </a:pPr>
            <a:r>
              <a:rPr lang="ja-JP" altLang="en-US" sz="1200" dirty="0">
                <a:latin typeface="Meiryo UI" panose="020B0604030504040204" pitchFamily="50" charset="-128"/>
                <a:ea typeface="Meiryo UI" panose="020B0604030504040204" pitchFamily="50" charset="-128"/>
              </a:rPr>
              <a:t>今年度、いよいよ私ども保険代理店に対し「代理店業務品質評価制度」が本格実施されることになりました。業界共通の評価基準に基づいて代理店による自己点検を実施し、保険会社との「対話」を通じた主体的・継続的な課題の発見と改善を通じて、社会からの一層の信頼向上につなげていく取組となることは昨年度の報告書にてご案内したとおりです。弊社は自己点検を真摯に実行することを基本において、さらに品質を高めていきお客さまに支持される代理店になるよう、ＫＰＩを定め公表できるよう取組を継続して参ります。</a:t>
            </a:r>
            <a:endParaRPr lang="en-US" altLang="ja-JP" sz="1200" dirty="0">
              <a:latin typeface="Meiryo UI" panose="020B0604030504040204" pitchFamily="50" charset="-128"/>
              <a:ea typeface="Meiryo UI" panose="020B0604030504040204" pitchFamily="50" charset="-128"/>
            </a:endParaRPr>
          </a:p>
          <a:p>
            <a:pPr>
              <a:lnSpc>
                <a:spcPct val="160000"/>
              </a:lnSpc>
              <a:spcBef>
                <a:spcPts val="554"/>
              </a:spcBef>
            </a:pPr>
            <a:r>
              <a:rPr lang="ja-JP" altLang="en-US" sz="1200" dirty="0">
                <a:latin typeface="Meiryo UI" panose="020B0604030504040204" pitchFamily="50" charset="-128"/>
                <a:ea typeface="Meiryo UI" panose="020B0604030504040204" pitchFamily="50" charset="-128"/>
              </a:rPr>
              <a:t>今年度も、</a:t>
            </a:r>
            <a:r>
              <a:rPr lang="ja-JP" altLang="ja-JP" sz="1200" dirty="0">
                <a:latin typeface="Meiryo UI" panose="020B0604030504040204" pitchFamily="50" charset="-128"/>
                <a:ea typeface="Meiryo UI" panose="020B0604030504040204" pitchFamily="50" charset="-128"/>
              </a:rPr>
              <a:t>昨年度</a:t>
            </a:r>
            <a:r>
              <a:rPr lang="ja-JP" altLang="en-US" sz="1200" dirty="0">
                <a:latin typeface="Meiryo UI" panose="020B0604030504040204" pitchFamily="50" charset="-128"/>
                <a:ea typeface="Meiryo UI" panose="020B0604030504040204" pitchFamily="50" charset="-128"/>
              </a:rPr>
              <a:t>と同様の</a:t>
            </a:r>
            <a:r>
              <a:rPr lang="ja-JP" altLang="ja-JP" sz="1200" dirty="0">
                <a:latin typeface="Meiryo UI" panose="020B0604030504040204" pitchFamily="50" charset="-128"/>
                <a:ea typeface="Meiryo UI" panose="020B0604030504040204" pitchFamily="50" charset="-128"/>
              </a:rPr>
              <a:t>ＫＰＩ</a:t>
            </a:r>
            <a:r>
              <a:rPr lang="ja-JP" altLang="en-US" sz="1200" dirty="0">
                <a:latin typeface="Meiryo UI" panose="020B0604030504040204" pitchFamily="50" charset="-128"/>
                <a:ea typeface="Meiryo UI" panose="020B0604030504040204" pitchFamily="50" charset="-128"/>
              </a:rPr>
              <a:t>指標として下記４項目を</a:t>
            </a:r>
            <a:r>
              <a:rPr lang="ja-JP" altLang="ja-JP" sz="1200" dirty="0">
                <a:latin typeface="Meiryo UI" panose="020B0604030504040204" pitchFamily="50" charset="-128"/>
                <a:ea typeface="Meiryo UI" panose="020B0604030504040204" pitchFamily="50" charset="-128"/>
              </a:rPr>
              <a:t>掲げ、</a:t>
            </a:r>
            <a:r>
              <a:rPr lang="ja-JP" altLang="en-US" sz="1200" dirty="0">
                <a:latin typeface="Meiryo UI" panose="020B0604030504040204" pitchFamily="50" charset="-128"/>
                <a:ea typeface="Meiryo UI" panose="020B0604030504040204" pitchFamily="50" charset="-128"/>
              </a:rPr>
              <a:t>取組内容を深化させるよう実行して来た</a:t>
            </a:r>
            <a:r>
              <a:rPr lang="ja-JP" altLang="ja-JP" sz="1200" dirty="0">
                <a:latin typeface="Meiryo UI" panose="020B0604030504040204" pitchFamily="50" charset="-128"/>
                <a:ea typeface="Meiryo UI" panose="020B0604030504040204" pitchFamily="50" charset="-128"/>
              </a:rPr>
              <a:t>結果を集計・分析いたしました。</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a:solidFill>
                  <a:srgbClr val="FF0000"/>
                </a:solidFill>
                <a:latin typeface="Meiryo UI" panose="020B0604030504040204" pitchFamily="50" charset="-128"/>
                <a:ea typeface="Meiryo UI" panose="020B0604030504040204" pitchFamily="50" charset="-128"/>
              </a:rPr>
              <a:t>　</a:t>
            </a:r>
            <a:endParaRPr lang="en-US" altLang="ja-JP" sz="1200" dirty="0">
              <a:solidFill>
                <a:srgbClr val="FF0000"/>
              </a:solidFill>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ＫＰＩ</a:t>
            </a:r>
            <a:r>
              <a:rPr lang="ja-JP" altLang="ja-JP" sz="1200" dirty="0">
                <a:latin typeface="Meiryo UI" panose="020B0604030504040204" pitchFamily="50" charset="-128"/>
                <a:ea typeface="Meiryo UI" panose="020B0604030504040204" pitchFamily="50" charset="-128"/>
              </a:rPr>
              <a:t>①お客様の声の分析と改善対応　</a:t>
            </a:r>
            <a:endParaRPr lang="ja-JP" altLang="ja-JP" sz="1200" b="1"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ＫＰＩ</a:t>
            </a:r>
            <a:r>
              <a:rPr lang="ja-JP" altLang="ja-JP" sz="1200" dirty="0">
                <a:latin typeface="Meiryo UI" panose="020B0604030504040204" pitchFamily="50" charset="-128"/>
                <a:ea typeface="Meiryo UI" panose="020B0604030504040204" pitchFamily="50" charset="-128"/>
              </a:rPr>
              <a:t>②お客様アンケートの実施</a:t>
            </a:r>
            <a:endParaRPr lang="ja-JP" altLang="ja-JP" sz="1200" b="1"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ＫＰＩ</a:t>
            </a:r>
            <a:r>
              <a:rPr lang="ja-JP" altLang="ja-JP" sz="1200" dirty="0">
                <a:latin typeface="Meiryo UI" panose="020B0604030504040204" pitchFamily="50" charset="-128"/>
                <a:ea typeface="Meiryo UI" panose="020B0604030504040204" pitchFamily="50" charset="-128"/>
              </a:rPr>
              <a:t>③内部監査の実施と改善対応　　</a:t>
            </a:r>
            <a:endParaRPr lang="ja-JP" altLang="ja-JP" sz="1200" b="1"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ＫＰＩ</a:t>
            </a:r>
            <a:r>
              <a:rPr lang="ja-JP" altLang="ja-JP" sz="1200" dirty="0">
                <a:latin typeface="Meiryo UI" panose="020B0604030504040204" pitchFamily="50" charset="-128"/>
                <a:ea typeface="Meiryo UI" panose="020B0604030504040204" pitchFamily="50" charset="-128"/>
              </a:rPr>
              <a:t>④社員研修の実施状況</a:t>
            </a:r>
            <a:endParaRPr lang="en-US" altLang="ja-JP" sz="1200" dirty="0">
              <a:latin typeface="Meiryo UI" panose="020B0604030504040204" pitchFamily="50" charset="-128"/>
              <a:ea typeface="Meiryo UI" panose="020B0604030504040204" pitchFamily="50" charset="-128"/>
            </a:endParaRPr>
          </a:p>
          <a:p>
            <a:endParaRPr lang="en-US" altLang="ja-JP" sz="1200" dirty="0">
              <a:highlight>
                <a:srgbClr val="00FFFF"/>
              </a:highlight>
              <a:latin typeface="Meiryo UI" panose="020B0604030504040204" pitchFamily="50" charset="-128"/>
              <a:ea typeface="Meiryo UI" panose="020B0604030504040204" pitchFamily="50" charset="-128"/>
            </a:endParaRPr>
          </a:p>
          <a:p>
            <a:pPr>
              <a:lnSpc>
                <a:spcPct val="160000"/>
              </a:lnSpc>
            </a:pPr>
            <a:r>
              <a:rPr lang="ja-JP" altLang="ja-JP" sz="1200" dirty="0">
                <a:latin typeface="Meiryo UI" panose="020B0604030504040204" pitchFamily="50" charset="-128"/>
                <a:ea typeface="Meiryo UI" panose="020B0604030504040204" pitchFamily="50" charset="-128"/>
              </a:rPr>
              <a:t>本報告書には</a:t>
            </a:r>
            <a:r>
              <a:rPr lang="ja-JP" altLang="en-US" sz="1200" dirty="0">
                <a:latin typeface="Meiryo UI" panose="020B0604030504040204" pitchFamily="50" charset="-128"/>
                <a:ea typeface="Meiryo UI" panose="020B0604030504040204" pitchFamily="50" charset="-128"/>
              </a:rPr>
              <a:t>上記項目のうち、</a:t>
            </a:r>
            <a:r>
              <a:rPr lang="ja-JP" altLang="ja-JP" sz="1200" dirty="0">
                <a:latin typeface="Meiryo UI" panose="020B0604030504040204" pitchFamily="50" charset="-128"/>
                <a:ea typeface="Meiryo UI" panose="020B0604030504040204" pitchFamily="50" charset="-128"/>
              </a:rPr>
              <a:t>ＫＰＩ①</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③から改善に至った事例を掲載しました。当社は「お客様の声」の結果を真摯に受け止め、定期的に内部監査を実施し、</a:t>
            </a:r>
            <a:r>
              <a:rPr lang="ja-JP" altLang="en-US" sz="1200" dirty="0">
                <a:latin typeface="Meiryo UI" panose="020B0604030504040204" pitchFamily="50" charset="-128"/>
                <a:ea typeface="Meiryo UI" panose="020B0604030504040204" pitchFamily="50" charset="-128"/>
              </a:rPr>
              <a:t>より具体的な</a:t>
            </a:r>
            <a:r>
              <a:rPr lang="ja-JP" altLang="ja-JP" sz="1200" dirty="0">
                <a:latin typeface="Meiryo UI" panose="020B0604030504040204" pitchFamily="50" charset="-128"/>
                <a:ea typeface="Meiryo UI" panose="020B0604030504040204" pitchFamily="50" charset="-128"/>
              </a:rPr>
              <a:t>業務改善</a:t>
            </a:r>
            <a:r>
              <a:rPr lang="ja-JP" altLang="en-US" sz="1200" dirty="0">
                <a:latin typeface="Meiryo UI" panose="020B0604030504040204" pitchFamily="50" charset="-128"/>
                <a:ea typeface="Meiryo UI" panose="020B0604030504040204" pitchFamily="50" charset="-128"/>
              </a:rPr>
              <a:t>を行い、</a:t>
            </a:r>
            <a:r>
              <a:rPr lang="ja-JP" altLang="ja-JP" sz="1200" dirty="0">
                <a:latin typeface="Meiryo UI" panose="020B0604030504040204" pitchFamily="50" charset="-128"/>
                <a:ea typeface="Meiryo UI" panose="020B0604030504040204" pitchFamily="50" charset="-128"/>
              </a:rPr>
              <a:t>サービスの品質向上に努めてまいります。</a:t>
            </a:r>
            <a:endParaRPr lang="ja-JP" altLang="ja-JP" sz="1200" b="1" dirty="0">
              <a:latin typeface="Meiryo UI" panose="020B0604030504040204" pitchFamily="50" charset="-128"/>
              <a:ea typeface="Meiryo UI" panose="020B0604030504040204" pitchFamily="50" charset="-128"/>
            </a:endParaRPr>
          </a:p>
          <a:p>
            <a:pPr>
              <a:lnSpc>
                <a:spcPct val="170000"/>
              </a:lnSpc>
            </a:pPr>
            <a:r>
              <a:rPr lang="ja-JP" altLang="ja-JP" sz="1200" dirty="0">
                <a:latin typeface="Meiryo UI" panose="020B0604030504040204" pitchFamily="50" charset="-128"/>
                <a:ea typeface="Meiryo UI" panose="020B0604030504040204" pitchFamily="50" charset="-128"/>
              </a:rPr>
              <a:t>本報告書の公表は、「お客様本位の業務運営方針」を当社の全ての事業活動の起点とし、永続的にお客様から信頼される企業を目指す証とする覚悟であることを改めて宣言いたします。</a:t>
            </a:r>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pPr algn="just"/>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2026</a:t>
            </a:r>
            <a:r>
              <a:rPr lang="ja-JP" altLang="ja-JP" sz="1200" dirty="0">
                <a:latin typeface="Meiryo UI" panose="020B0604030504040204" pitchFamily="50" charset="-128"/>
                <a:ea typeface="Meiryo UI" panose="020B0604030504040204" pitchFamily="50" charset="-128"/>
              </a:rPr>
              <a:t>年</a:t>
            </a:r>
            <a:r>
              <a:rPr lang="ja-JP" altLang="en-US" sz="1200" dirty="0">
                <a:latin typeface="Meiryo UI" panose="020B0604030504040204" pitchFamily="50" charset="-128"/>
                <a:ea typeface="Meiryo UI" panose="020B0604030504040204" pitchFamily="50" charset="-128"/>
              </a:rPr>
              <a:t>８月</a:t>
            </a:r>
            <a:endParaRPr lang="ja-JP" altLang="ja-JP" sz="1200" b="1" dirty="0">
              <a:latin typeface="Meiryo UI" panose="020B0604030504040204" pitchFamily="50" charset="-128"/>
              <a:ea typeface="Meiryo UI" panose="020B0604030504040204" pitchFamily="50" charset="-128"/>
            </a:endParaRPr>
          </a:p>
          <a:p>
            <a:pPr algn="r"/>
            <a:r>
              <a:rPr lang="ja-JP" altLang="en-US" sz="1200" dirty="0">
                <a:latin typeface="Meiryo UI" panose="020B0604030504040204" pitchFamily="50" charset="-128"/>
                <a:ea typeface="Meiryo UI" panose="020B0604030504040204" pitchFamily="50" charset="-128"/>
              </a:rPr>
              <a:t>ＩＳＯ・Ｐ</a:t>
            </a:r>
            <a:r>
              <a:rPr lang="ja-JP" altLang="ja-JP" sz="1200" dirty="0">
                <a:latin typeface="Meiryo UI" panose="020B0604030504040204" pitchFamily="50" charset="-128"/>
                <a:ea typeface="Meiryo UI" panose="020B0604030504040204" pitchFamily="50" charset="-128"/>
              </a:rPr>
              <a:t>マーク室</a:t>
            </a:r>
            <a:r>
              <a:rPr lang="ja-JP" altLang="en-US" sz="1200" dirty="0">
                <a:latin typeface="Meiryo UI" panose="020B0604030504040204" pitchFamily="50" charset="-128"/>
                <a:ea typeface="Meiryo UI" panose="020B0604030504040204" pitchFamily="50" charset="-128"/>
              </a:rPr>
              <a:t>長</a:t>
            </a:r>
            <a:endParaRPr lang="ja-JP" altLang="ja-JP" sz="12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62136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186C1-CE9F-FD2D-A8BE-82FBD6FC18DF}"/>
            </a:ext>
          </a:extLst>
        </p:cNvPr>
        <p:cNvGrpSpPr/>
        <p:nvPr/>
      </p:nvGrpSpPr>
      <p:grpSpPr>
        <a:xfrm>
          <a:off x="0" y="0"/>
          <a:ext cx="0" cy="0"/>
          <a:chOff x="0" y="0"/>
          <a:chExt cx="0" cy="0"/>
        </a:xfrm>
      </p:grpSpPr>
      <p:sp>
        <p:nvSpPr>
          <p:cNvPr id="19" name="テキスト ボックス 18">
            <a:extLst>
              <a:ext uri="{FF2B5EF4-FFF2-40B4-BE49-F238E27FC236}">
                <a16:creationId xmlns:a16="http://schemas.microsoft.com/office/drawing/2014/main" id="{3BAD42ED-B785-B451-CEAA-57E1712AC22E}"/>
              </a:ext>
            </a:extLst>
          </p:cNvPr>
          <p:cNvSpPr txBox="1"/>
          <p:nvPr/>
        </p:nvSpPr>
        <p:spPr>
          <a:xfrm>
            <a:off x="633046" y="5024175"/>
            <a:ext cx="7877909" cy="341006"/>
          </a:xfrm>
          <a:prstGeom prst="rect">
            <a:avLst/>
          </a:prstGeom>
          <a:noFill/>
        </p:spPr>
        <p:txBody>
          <a:bodyPr wrap="square" lIns="84406" tIns="42203" rIns="84406" bIns="42203" rtlCol="0" anchor="t">
            <a:spAutoFit/>
          </a:bodyPr>
          <a:lstStyle/>
          <a:p>
            <a:endParaRPr lang="en-US" altLang="ja-JP" sz="1662">
              <a:latin typeface="Meiryo UI"/>
              <a:ea typeface="Meiryo UI"/>
            </a:endParaRPr>
          </a:p>
        </p:txBody>
      </p:sp>
      <p:sp>
        <p:nvSpPr>
          <p:cNvPr id="7" name="スライド番号プレースホルダー 6">
            <a:extLst>
              <a:ext uri="{FF2B5EF4-FFF2-40B4-BE49-F238E27FC236}">
                <a16:creationId xmlns:a16="http://schemas.microsoft.com/office/drawing/2014/main" id="{D8EC158E-662B-CDE6-BFC0-9D9E075BD826}"/>
              </a:ext>
            </a:extLst>
          </p:cNvPr>
          <p:cNvSpPr>
            <a:spLocks noGrp="1"/>
          </p:cNvSpPr>
          <p:nvPr>
            <p:ph type="sldNum" sz="quarter" idx="12"/>
          </p:nvPr>
        </p:nvSpPr>
        <p:spPr>
          <a:xfrm>
            <a:off x="6662580" y="6265462"/>
            <a:ext cx="2109561" cy="385413"/>
          </a:xfrm>
        </p:spPr>
        <p:txBody>
          <a:bodyPr/>
          <a:lstStyle/>
          <a:p>
            <a:fld id="{80EECDEB-6C16-4AC2-B50B-04DFA998217E}" type="slidenum">
              <a:rPr kumimoji="1" lang="ja-JP" altLang="en-US" smtClean="0"/>
              <a:t>3</a:t>
            </a:fld>
            <a:endParaRPr kumimoji="1" lang="ja-JP" altLang="en-US" dirty="0"/>
          </a:p>
        </p:txBody>
      </p:sp>
      <p:sp>
        <p:nvSpPr>
          <p:cNvPr id="3" name="タイトル 1">
            <a:extLst>
              <a:ext uri="{FF2B5EF4-FFF2-40B4-BE49-F238E27FC236}">
                <a16:creationId xmlns:a16="http://schemas.microsoft.com/office/drawing/2014/main" id="{992EE241-7B46-0446-1BE6-6B1B8D47B3E2}"/>
              </a:ext>
            </a:extLst>
          </p:cNvPr>
          <p:cNvSpPr txBox="1">
            <a:spLocks/>
          </p:cNvSpPr>
          <p:nvPr/>
        </p:nvSpPr>
        <p:spPr>
          <a:xfrm>
            <a:off x="468226" y="387809"/>
            <a:ext cx="4841193" cy="473730"/>
          </a:xfrm>
          <a:prstGeom prst="rect">
            <a:avLst/>
          </a:prstGeom>
        </p:spPr>
        <p:txBody>
          <a:bodyPr vert="horz" lIns="84406" tIns="42203" rIns="84406" bIns="42203"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000" dirty="0">
                <a:ln w="22225">
                  <a:noFill/>
                  <a:prstDash val="solid"/>
                </a:ln>
                <a:latin typeface="Meiryo UI" panose="020B0604030504040204" pitchFamily="50" charset="-128"/>
                <a:ea typeface="Meiryo UI" panose="020B0604030504040204" pitchFamily="50" charset="-128"/>
              </a:rPr>
              <a:t>お客様本位の業務運営方針</a:t>
            </a:r>
          </a:p>
        </p:txBody>
      </p:sp>
      <p:sp>
        <p:nvSpPr>
          <p:cNvPr id="5" name="コンテンツ プレースホルダー 2">
            <a:extLst>
              <a:ext uri="{FF2B5EF4-FFF2-40B4-BE49-F238E27FC236}">
                <a16:creationId xmlns:a16="http://schemas.microsoft.com/office/drawing/2014/main" id="{AB85EE37-6C20-7CD9-85CE-E8FEDF3FF903}"/>
              </a:ext>
            </a:extLst>
          </p:cNvPr>
          <p:cNvSpPr txBox="1">
            <a:spLocks/>
          </p:cNvSpPr>
          <p:nvPr/>
        </p:nvSpPr>
        <p:spPr>
          <a:xfrm>
            <a:off x="572695" y="1225365"/>
            <a:ext cx="7800276" cy="4734783"/>
          </a:xfrm>
          <a:prstGeom prst="rect">
            <a:avLst/>
          </a:prstGeom>
        </p:spPr>
        <p:txBody>
          <a:bodyPr vert="horz" lIns="84406" tIns="42203" rIns="84406" bIns="42203"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１</a:t>
            </a: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お客様への重要な情報の提供</a:t>
            </a:r>
          </a:p>
          <a:p>
            <a:pPr algn="l"/>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●募集に際しては、保険業法に定められている「意向把握義務」「情報提供義務」などを着実に行います。</a:t>
            </a:r>
            <a:endParaRPr lang="en-US" altLang="ja-JP" sz="1200" dirty="0">
              <a:latin typeface="Meiryo UI" panose="020B0604030504040204" pitchFamily="50" charset="-128"/>
              <a:ea typeface="Meiryo UI" panose="020B0604030504040204" pitchFamily="50" charset="-128"/>
            </a:endParaRPr>
          </a:p>
          <a:p>
            <a:pPr algn="l"/>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●推奨する商品に関しては、選定理由を含め商品内容を分かりやすく説明します。</a:t>
            </a:r>
          </a:p>
          <a:p>
            <a:pPr algn="l"/>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特にご高齢のお客様には、より丁寧にご理解いただけるまで説明します。</a:t>
            </a:r>
            <a:endParaRPr lang="en-US" altLang="ja-JP" sz="1200" dirty="0">
              <a:latin typeface="Meiryo UI" panose="020B0604030504040204" pitchFamily="50" charset="-128"/>
              <a:ea typeface="Meiryo UI" panose="020B0604030504040204" pitchFamily="50" charset="-128"/>
            </a:endParaRPr>
          </a:p>
          <a:p>
            <a:pPr algn="l"/>
            <a:endParaRPr lang="ja-JP" altLang="ja-JP" sz="1200" dirty="0">
              <a:latin typeface="Meiryo UI" panose="020B0604030504040204" pitchFamily="50" charset="-128"/>
              <a:ea typeface="Meiryo UI" panose="020B0604030504040204" pitchFamily="50" charset="-128"/>
            </a:endParaRPr>
          </a:p>
          <a:p>
            <a:pPr algn="l"/>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２）お客様にふさわしい商品の提供</a:t>
            </a:r>
          </a:p>
          <a:p>
            <a:pPr algn="l"/>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●お客様のご意向や属性に基づき、ふさわしい商品を提供します。</a:t>
            </a:r>
          </a:p>
          <a:p>
            <a:pPr algn="l"/>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●お客様との‘真のコミュニケーション‘を常に心がけ、商品についてより理解を深めていただくよう努めます。</a:t>
            </a:r>
            <a:endParaRPr lang="en-US" altLang="ja-JP" sz="1200" dirty="0">
              <a:latin typeface="Meiryo UI" panose="020B0604030504040204" pitchFamily="50" charset="-128"/>
              <a:ea typeface="Meiryo UI" panose="020B0604030504040204" pitchFamily="50" charset="-128"/>
            </a:endParaRPr>
          </a:p>
          <a:p>
            <a:pPr algn="l"/>
            <a:endParaRPr lang="ja-JP" altLang="ja-JP" sz="1200" dirty="0">
              <a:latin typeface="Meiryo UI" panose="020B0604030504040204" pitchFamily="50" charset="-128"/>
              <a:ea typeface="Meiryo UI" panose="020B0604030504040204" pitchFamily="50" charset="-128"/>
            </a:endParaRPr>
          </a:p>
          <a:p>
            <a:pPr algn="l"/>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３）利益相反の適切な対応</a:t>
            </a:r>
          </a:p>
          <a:p>
            <a:pPr algn="l"/>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●契約に際し、お客様との利益相反の有無を確認し、利益相反の可能性がある場合は適切に対応します。</a:t>
            </a:r>
          </a:p>
          <a:p>
            <a:pPr algn="l"/>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●取扱保険会社で同種の商品があり手数料に差異がある場合は、あくまでもお客様のご意向に沿った商品を提案します。</a:t>
            </a:r>
            <a:endParaRPr lang="en-US" altLang="ja-JP" sz="1200" dirty="0">
              <a:latin typeface="Meiryo UI" panose="020B0604030504040204" pitchFamily="50" charset="-128"/>
              <a:ea typeface="Meiryo UI" panose="020B0604030504040204" pitchFamily="50" charset="-128"/>
            </a:endParaRPr>
          </a:p>
          <a:p>
            <a:pPr algn="l"/>
            <a:endParaRPr lang="en-US" altLang="ja-JP" sz="1200" b="1" dirty="0">
              <a:latin typeface="Meiryo UI" panose="020B0604030504040204" pitchFamily="50" charset="-128"/>
              <a:ea typeface="Meiryo UI" panose="020B0604030504040204" pitchFamily="50" charset="-128"/>
            </a:endParaRPr>
          </a:p>
          <a:p>
            <a:pPr algn="l"/>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４）社員への適切な動機付けと教育・支援</a:t>
            </a:r>
          </a:p>
          <a:p>
            <a:pPr algn="l"/>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●社員がお客様本位で行動することを促進するために、本方針の浸透に向けた社員教育を実施してまいります。</a:t>
            </a:r>
          </a:p>
          <a:p>
            <a:pPr algn="l"/>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●社員の本方針の浸透度合いを確認するため、内部監査の実施など適切</a:t>
            </a:r>
            <a:r>
              <a:rPr lang="ja-JP" altLang="en-US" sz="1200" dirty="0">
                <a:latin typeface="Meiryo UI" panose="020B0604030504040204" pitchFamily="50" charset="-128"/>
                <a:ea typeface="Meiryo UI" panose="020B0604030504040204" pitchFamily="50" charset="-128"/>
              </a:rPr>
              <a:t>なガバナンス</a:t>
            </a:r>
            <a:r>
              <a:rPr lang="ja-JP" altLang="ja-JP" sz="1200" dirty="0">
                <a:latin typeface="Meiryo UI" panose="020B0604030504040204" pitchFamily="50" charset="-128"/>
                <a:ea typeface="Meiryo UI" panose="020B0604030504040204" pitchFamily="50" charset="-128"/>
              </a:rPr>
              <a:t>体制を整備していきます。</a:t>
            </a:r>
          </a:p>
        </p:txBody>
      </p:sp>
    </p:spTree>
    <p:extLst>
      <p:ext uri="{BB962C8B-B14F-4D97-AF65-F5344CB8AC3E}">
        <p14:creationId xmlns:p14="http://schemas.microsoft.com/office/powerpoint/2010/main" val="363387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92D91-8793-A17B-ECEF-5F16FAE4783E}"/>
            </a:ext>
          </a:extLst>
        </p:cNvPr>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0270C202-B3E7-FA2F-B832-206ACEADAC6C}"/>
              </a:ext>
            </a:extLst>
          </p:cNvPr>
          <p:cNvSpPr>
            <a:spLocks noGrp="1"/>
          </p:cNvSpPr>
          <p:nvPr>
            <p:ph type="sldNum" sz="quarter" idx="12"/>
          </p:nvPr>
        </p:nvSpPr>
        <p:spPr>
          <a:xfrm>
            <a:off x="6731010" y="6292742"/>
            <a:ext cx="2109561" cy="385413"/>
          </a:xfrm>
        </p:spPr>
        <p:txBody>
          <a:bodyPr/>
          <a:lstStyle/>
          <a:p>
            <a:fld id="{80EECDEB-6C16-4AC2-B50B-04DFA998217E}" type="slidenum">
              <a:rPr kumimoji="1" lang="ja-JP" altLang="en-US" smtClean="0"/>
              <a:t>4</a:t>
            </a:fld>
            <a:endParaRPr kumimoji="1" lang="ja-JP" altLang="en-US" dirty="0"/>
          </a:p>
        </p:txBody>
      </p:sp>
      <p:sp>
        <p:nvSpPr>
          <p:cNvPr id="18" name="タイトル 1">
            <a:extLst>
              <a:ext uri="{FF2B5EF4-FFF2-40B4-BE49-F238E27FC236}">
                <a16:creationId xmlns:a16="http://schemas.microsoft.com/office/drawing/2014/main" id="{C5314D0C-A38E-7112-CE53-1FCAC59609B3}"/>
              </a:ext>
            </a:extLst>
          </p:cNvPr>
          <p:cNvSpPr txBox="1">
            <a:spLocks/>
          </p:cNvSpPr>
          <p:nvPr/>
        </p:nvSpPr>
        <p:spPr>
          <a:xfrm>
            <a:off x="398247" y="275305"/>
            <a:ext cx="8079581" cy="58603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000" dirty="0">
                <a:ln w="22225">
                  <a:noFill/>
                  <a:prstDash val="solid"/>
                </a:ln>
                <a:latin typeface="Meiryo UI" panose="020B0604030504040204" pitchFamily="50" charset="-128"/>
                <a:ea typeface="Meiryo UI" panose="020B0604030504040204" pitchFamily="50" charset="-128"/>
              </a:rPr>
              <a:t>品質指標（ＫＰＩ）</a:t>
            </a:r>
          </a:p>
        </p:txBody>
      </p:sp>
      <p:sp>
        <p:nvSpPr>
          <p:cNvPr id="20" name="コンテンツ プレースホルダー 2">
            <a:extLst>
              <a:ext uri="{FF2B5EF4-FFF2-40B4-BE49-F238E27FC236}">
                <a16:creationId xmlns:a16="http://schemas.microsoft.com/office/drawing/2014/main" id="{FFBF5C74-38CB-9325-61C2-55EA3264D98C}"/>
              </a:ext>
            </a:extLst>
          </p:cNvPr>
          <p:cNvSpPr txBox="1">
            <a:spLocks/>
          </p:cNvSpPr>
          <p:nvPr/>
        </p:nvSpPr>
        <p:spPr>
          <a:xfrm>
            <a:off x="803285" y="1321979"/>
            <a:ext cx="7480103" cy="458941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ＫＰＩ</a:t>
            </a:r>
            <a:r>
              <a:rPr lang="ja-JP" altLang="ja-JP" sz="1600" b="1" dirty="0">
                <a:solidFill>
                  <a:schemeClr val="tx1">
                    <a:lumMod val="75000"/>
                    <a:lumOff val="25000"/>
                  </a:schemeClr>
                </a:solidFill>
                <a:latin typeface="Meiryo UI" panose="020B0604030504040204" pitchFamily="50" charset="-128"/>
                <a:ea typeface="Meiryo UI" panose="020B0604030504040204" pitchFamily="50" charset="-128"/>
              </a:rPr>
              <a:t>① </a:t>
            </a:r>
            <a:r>
              <a:rPr lang="ja-JP" altLang="ja-JP" sz="1600" b="1" dirty="0">
                <a:latin typeface="Meiryo UI" panose="020B0604030504040204" pitchFamily="50" charset="-128"/>
                <a:ea typeface="Meiryo UI" panose="020B0604030504040204" pitchFamily="50" charset="-128"/>
              </a:rPr>
              <a:t>お客様の声の分析と改善対応</a:t>
            </a:r>
          </a:p>
          <a:p>
            <a:pPr algn="l"/>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ja-JP" sz="1200" dirty="0">
                <a:solidFill>
                  <a:schemeClr val="tx1">
                    <a:lumMod val="75000"/>
                    <a:lumOff val="25000"/>
                  </a:schemeClr>
                </a:solidFill>
                <a:latin typeface="Meiryo UI" panose="020B0604030504040204" pitchFamily="50" charset="-128"/>
                <a:ea typeface="Meiryo UI" panose="020B0604030504040204" pitchFamily="50" charset="-128"/>
              </a:rPr>
              <a:t>お客様から寄せられた「お客様の声」を真摯に受け止め、社内共有、業務改善を行いサービスの</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endParaRPr>
          </a:p>
          <a:p>
            <a:pPr algn="l"/>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ja-JP" sz="1200" dirty="0">
                <a:solidFill>
                  <a:schemeClr val="tx1">
                    <a:lumMod val="75000"/>
                    <a:lumOff val="25000"/>
                  </a:schemeClr>
                </a:solidFill>
                <a:latin typeface="Meiryo UI" panose="020B0604030504040204" pitchFamily="50" charset="-128"/>
                <a:ea typeface="Meiryo UI" panose="020B0604030504040204" pitchFamily="50" charset="-128"/>
              </a:rPr>
              <a:t>品質向上に努めてまいります。</a:t>
            </a:r>
            <a:endParaRPr lang="ja-JP" altLang="ja-JP" sz="1200" b="1" dirty="0">
              <a:solidFill>
                <a:schemeClr val="tx1">
                  <a:lumMod val="75000"/>
                  <a:lumOff val="25000"/>
                </a:schemeClr>
              </a:solidFill>
              <a:latin typeface="Meiryo UI" panose="020B0604030504040204" pitchFamily="50" charset="-128"/>
              <a:ea typeface="Meiryo UI" panose="020B0604030504040204" pitchFamily="50" charset="-128"/>
            </a:endParaRPr>
          </a:p>
          <a:p>
            <a:pPr algn="l"/>
            <a:b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b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ＫＰＩ</a:t>
            </a:r>
            <a:r>
              <a:rPr lang="ja-JP" altLang="ja-JP" sz="1600" b="1" dirty="0">
                <a:solidFill>
                  <a:schemeClr val="tx1">
                    <a:lumMod val="75000"/>
                    <a:lumOff val="25000"/>
                  </a:schemeClr>
                </a:solidFill>
                <a:latin typeface="Meiryo UI" panose="020B0604030504040204" pitchFamily="50" charset="-128"/>
                <a:ea typeface="Meiryo UI" panose="020B0604030504040204" pitchFamily="50" charset="-128"/>
              </a:rPr>
              <a:t>② </a:t>
            </a:r>
            <a:r>
              <a:rPr lang="ja-JP" altLang="ja-JP" sz="1600" b="1" dirty="0">
                <a:latin typeface="Meiryo UI" panose="020B0604030504040204" pitchFamily="50" charset="-128"/>
                <a:ea typeface="Meiryo UI" panose="020B0604030504040204" pitchFamily="50" charset="-128"/>
              </a:rPr>
              <a:t>お客様アンケートの実施</a:t>
            </a:r>
          </a:p>
          <a:p>
            <a:pPr algn="l"/>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ja-JP" sz="1200" dirty="0">
                <a:solidFill>
                  <a:schemeClr val="tx1">
                    <a:lumMod val="75000"/>
                    <a:lumOff val="25000"/>
                  </a:schemeClr>
                </a:solidFill>
                <a:latin typeface="Meiryo UI" panose="020B0604030504040204" pitchFamily="50" charset="-128"/>
                <a:ea typeface="Meiryo UI" panose="020B0604030504040204" pitchFamily="50" charset="-128"/>
              </a:rPr>
              <a:t>新たにご契約いただいたお客様や事故対応させていただいたお客様から当社が提供したサービスに</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endParaRPr>
          </a:p>
          <a:p>
            <a:pPr algn="l"/>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ja-JP" sz="1200" dirty="0">
                <a:solidFill>
                  <a:schemeClr val="tx1">
                    <a:lumMod val="75000"/>
                    <a:lumOff val="25000"/>
                  </a:schemeClr>
                </a:solidFill>
                <a:latin typeface="Meiryo UI" panose="020B0604030504040204" pitchFamily="50" charset="-128"/>
                <a:ea typeface="Meiryo UI" panose="020B0604030504040204" pitchFamily="50" charset="-128"/>
              </a:rPr>
              <a:t>対してのアンケートを実施し業務改善に活かします。</a:t>
            </a:r>
            <a:endParaRPr lang="ja-JP" altLang="ja-JP" sz="1200" b="1" dirty="0">
              <a:solidFill>
                <a:schemeClr val="tx1">
                  <a:lumMod val="75000"/>
                  <a:lumOff val="25000"/>
                </a:schemeClr>
              </a:solidFill>
              <a:latin typeface="Meiryo UI" panose="020B0604030504040204" pitchFamily="50" charset="-128"/>
              <a:ea typeface="Meiryo UI" panose="020B0604030504040204" pitchFamily="50" charset="-128"/>
            </a:endParaRPr>
          </a:p>
          <a:p>
            <a:pPr algn="l"/>
            <a:b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b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ＫＰＩ</a:t>
            </a:r>
            <a:r>
              <a:rPr lang="ja-JP" altLang="ja-JP" sz="1600" b="1" dirty="0">
                <a:solidFill>
                  <a:schemeClr val="tx1">
                    <a:lumMod val="75000"/>
                    <a:lumOff val="25000"/>
                  </a:schemeClr>
                </a:solidFill>
                <a:latin typeface="Meiryo UI" panose="020B0604030504040204" pitchFamily="50" charset="-128"/>
                <a:ea typeface="Meiryo UI" panose="020B0604030504040204" pitchFamily="50" charset="-128"/>
              </a:rPr>
              <a:t>③ </a:t>
            </a:r>
            <a:r>
              <a:rPr lang="ja-JP" altLang="ja-JP" sz="1600" b="1" dirty="0">
                <a:latin typeface="Meiryo UI" panose="020B0604030504040204" pitchFamily="50" charset="-128"/>
                <a:ea typeface="Meiryo UI" panose="020B0604030504040204" pitchFamily="50" charset="-128"/>
              </a:rPr>
              <a:t>内部監査の実施と改善対応</a:t>
            </a:r>
          </a:p>
          <a:p>
            <a:pPr algn="l"/>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ja-JP" sz="1200" dirty="0">
                <a:solidFill>
                  <a:schemeClr val="tx1">
                    <a:lumMod val="75000"/>
                    <a:lumOff val="25000"/>
                  </a:schemeClr>
                </a:solidFill>
                <a:latin typeface="Meiryo UI" panose="020B0604030504040204" pitchFamily="50" charset="-128"/>
                <a:ea typeface="Meiryo UI" panose="020B0604030504040204" pitchFamily="50" charset="-128"/>
              </a:rPr>
              <a:t>お客様本位の業務運営を実現するために、当社内で業務上の課題を発見、把握し、改善策を検討し、</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endParaRPr>
          </a:p>
          <a:p>
            <a:pPr algn="l"/>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ja-JP" sz="1200" dirty="0">
                <a:solidFill>
                  <a:schemeClr val="tx1">
                    <a:lumMod val="75000"/>
                    <a:lumOff val="25000"/>
                  </a:schemeClr>
                </a:solidFill>
                <a:latin typeface="Meiryo UI" panose="020B0604030504040204" pitchFamily="50" charset="-128"/>
                <a:ea typeface="Meiryo UI" panose="020B0604030504040204" pitchFamily="50" charset="-128"/>
              </a:rPr>
              <a:t>実行するというＰＤＣＡサイクルを回すことができる体制を整備してまいります。</a:t>
            </a:r>
            <a:endParaRPr lang="ja-JP" altLang="ja-JP" sz="1200" b="1" dirty="0">
              <a:solidFill>
                <a:schemeClr val="tx1">
                  <a:lumMod val="75000"/>
                  <a:lumOff val="25000"/>
                </a:schemeClr>
              </a:solidFill>
              <a:latin typeface="Meiryo UI" panose="020B0604030504040204" pitchFamily="50" charset="-128"/>
              <a:ea typeface="Meiryo UI" panose="020B0604030504040204" pitchFamily="50" charset="-128"/>
            </a:endParaRPr>
          </a:p>
          <a:p>
            <a:pPr algn="l"/>
            <a:b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b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ＫＰＩ</a:t>
            </a:r>
            <a:r>
              <a:rPr lang="ja-JP" altLang="ja-JP" sz="1600" b="1" dirty="0">
                <a:solidFill>
                  <a:schemeClr val="tx1">
                    <a:lumMod val="75000"/>
                    <a:lumOff val="25000"/>
                  </a:schemeClr>
                </a:solidFill>
                <a:latin typeface="Meiryo UI" panose="020B0604030504040204" pitchFamily="50" charset="-128"/>
                <a:ea typeface="Meiryo UI" panose="020B0604030504040204" pitchFamily="50" charset="-128"/>
              </a:rPr>
              <a:t>④ </a:t>
            </a:r>
            <a:r>
              <a:rPr lang="ja-JP" altLang="ja-JP" sz="1600" b="1" dirty="0">
                <a:latin typeface="Meiryo UI" panose="020B0604030504040204" pitchFamily="50" charset="-128"/>
                <a:ea typeface="Meiryo UI" panose="020B0604030504040204" pitchFamily="50" charset="-128"/>
              </a:rPr>
              <a:t>社員研修の実施状況</a:t>
            </a:r>
          </a:p>
          <a:p>
            <a:pPr algn="l"/>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ja-JP" sz="1200" dirty="0">
                <a:solidFill>
                  <a:schemeClr val="tx1">
                    <a:lumMod val="75000"/>
                    <a:lumOff val="25000"/>
                  </a:schemeClr>
                </a:solidFill>
                <a:latin typeface="Meiryo UI" panose="020B0604030504040204" pitchFamily="50" charset="-128"/>
                <a:ea typeface="Meiryo UI" panose="020B0604030504040204" pitchFamily="50" charset="-128"/>
              </a:rPr>
              <a:t>コンプライアンスや商品、スキルアップ研修を全員参加型で継続的に実施することにより営業・業務</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endParaRPr>
          </a:p>
          <a:p>
            <a:pPr algn="l"/>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ja-JP" sz="1200" dirty="0">
                <a:solidFill>
                  <a:schemeClr val="tx1">
                    <a:lumMod val="75000"/>
                    <a:lumOff val="25000"/>
                  </a:schemeClr>
                </a:solidFill>
                <a:latin typeface="Meiryo UI" panose="020B0604030504040204" pitchFamily="50" charset="-128"/>
                <a:ea typeface="Meiryo UI" panose="020B0604030504040204" pitchFamily="50" charset="-128"/>
              </a:rPr>
              <a:t>品質の向上</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rPr>
              <a:t>に</a:t>
            </a:r>
            <a:r>
              <a:rPr lang="ja-JP" altLang="ja-JP" sz="1200" dirty="0">
                <a:solidFill>
                  <a:schemeClr val="tx1">
                    <a:lumMod val="75000"/>
                    <a:lumOff val="25000"/>
                  </a:schemeClr>
                </a:solidFill>
                <a:latin typeface="Meiryo UI" panose="020B0604030504040204" pitchFamily="50" charset="-128"/>
                <a:ea typeface="Meiryo UI" panose="020B0604030504040204" pitchFamily="50" charset="-128"/>
              </a:rPr>
              <a:t>努めてまいります。</a:t>
            </a:r>
            <a:endParaRPr lang="ja-JP" altLang="ja-JP" sz="1200" b="1" dirty="0">
              <a:solidFill>
                <a:schemeClr val="tx1">
                  <a:lumMod val="75000"/>
                  <a:lumOff val="2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1758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1FED0-F8D6-FBDB-2CAD-9484E41FD790}"/>
            </a:ext>
          </a:extLst>
        </p:cNvPr>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0765082B-CD92-7070-6B45-271FB3A5A00B}"/>
              </a:ext>
            </a:extLst>
          </p:cNvPr>
          <p:cNvGrpSpPr/>
          <p:nvPr/>
        </p:nvGrpSpPr>
        <p:grpSpPr>
          <a:xfrm>
            <a:off x="349710" y="3675675"/>
            <a:ext cx="8442598" cy="57459"/>
            <a:chOff x="-2148" y="3477295"/>
            <a:chExt cx="9146148" cy="62247"/>
          </a:xfrm>
        </p:grpSpPr>
        <p:cxnSp>
          <p:nvCxnSpPr>
            <p:cNvPr id="4" name="直線コネクタ 3">
              <a:extLst>
                <a:ext uri="{FF2B5EF4-FFF2-40B4-BE49-F238E27FC236}">
                  <a16:creationId xmlns:a16="http://schemas.microsoft.com/office/drawing/2014/main" id="{EA30492A-73B7-1B87-5404-293D83DAD752}"/>
                </a:ext>
              </a:extLst>
            </p:cNvPr>
            <p:cNvCxnSpPr/>
            <p:nvPr/>
          </p:nvCxnSpPr>
          <p:spPr>
            <a:xfrm>
              <a:off x="0" y="3477295"/>
              <a:ext cx="9144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63A82F95-2735-F2E8-FF2B-27DB484E78E8}"/>
                </a:ext>
              </a:extLst>
            </p:cNvPr>
            <p:cNvCxnSpPr/>
            <p:nvPr/>
          </p:nvCxnSpPr>
          <p:spPr>
            <a:xfrm>
              <a:off x="-2148" y="3539542"/>
              <a:ext cx="9144000" cy="0"/>
            </a:xfrm>
            <a:prstGeom prst="line">
              <a:avLst/>
            </a:prstGeom>
            <a:ln w="762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タイトル 8">
            <a:extLst>
              <a:ext uri="{FF2B5EF4-FFF2-40B4-BE49-F238E27FC236}">
                <a16:creationId xmlns:a16="http://schemas.microsoft.com/office/drawing/2014/main" id="{0DBEFCBD-4149-ED1E-B66D-47D8851C443C}"/>
              </a:ext>
            </a:extLst>
          </p:cNvPr>
          <p:cNvSpPr txBox="1">
            <a:spLocks/>
          </p:cNvSpPr>
          <p:nvPr/>
        </p:nvSpPr>
        <p:spPr>
          <a:xfrm>
            <a:off x="1337187" y="2293753"/>
            <a:ext cx="7364361" cy="15278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600" dirty="0">
                <a:ln w="22225">
                  <a:noFill/>
                  <a:prstDash val="solid"/>
                </a:ln>
                <a:latin typeface="Meiryo UI" panose="020B0604030504040204" pitchFamily="50" charset="-128"/>
                <a:ea typeface="Meiryo UI" panose="020B0604030504040204" pitchFamily="50" charset="-128"/>
              </a:rPr>
              <a:t>ＫＰＩ①</a:t>
            </a:r>
            <a:br>
              <a:rPr lang="en-US" altLang="ja-JP" sz="3600" dirty="0">
                <a:ln w="22225">
                  <a:noFill/>
                  <a:prstDash val="solid"/>
                </a:ln>
                <a:latin typeface="Meiryo UI" panose="020B0604030504040204" pitchFamily="50" charset="-128"/>
                <a:ea typeface="Meiryo UI" panose="020B0604030504040204" pitchFamily="50" charset="-128"/>
              </a:rPr>
            </a:br>
            <a:r>
              <a:rPr lang="ja-JP" altLang="en-US" sz="3600" dirty="0">
                <a:ln w="22225">
                  <a:noFill/>
                  <a:prstDash val="solid"/>
                </a:ln>
                <a:latin typeface="Meiryo UI" panose="020B0604030504040204" pitchFamily="50" charset="-128"/>
                <a:ea typeface="Meiryo UI" panose="020B0604030504040204" pitchFamily="50" charset="-128"/>
              </a:rPr>
              <a:t>「お客様の声」の分析と改善対応</a:t>
            </a:r>
          </a:p>
        </p:txBody>
      </p:sp>
    </p:spTree>
    <p:extLst>
      <p:ext uri="{BB962C8B-B14F-4D97-AF65-F5344CB8AC3E}">
        <p14:creationId xmlns:p14="http://schemas.microsoft.com/office/powerpoint/2010/main" val="3759494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D03B9-0C9C-D9CF-2961-699E01F41DBA}"/>
            </a:ext>
          </a:extLst>
        </p:cNvPr>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D4B8E883-4559-C540-DE16-0702446FD60A}"/>
              </a:ext>
            </a:extLst>
          </p:cNvPr>
          <p:cNvSpPr>
            <a:spLocks noGrp="1"/>
          </p:cNvSpPr>
          <p:nvPr>
            <p:ph type="sldNum" sz="quarter" idx="12"/>
          </p:nvPr>
        </p:nvSpPr>
        <p:spPr>
          <a:xfrm>
            <a:off x="6760902" y="6334289"/>
            <a:ext cx="2109561" cy="420474"/>
          </a:xfrm>
        </p:spPr>
        <p:txBody>
          <a:bodyPr/>
          <a:lstStyle/>
          <a:p>
            <a:fld id="{80EECDEB-6C16-4AC2-B50B-04DFA998217E}" type="slidenum">
              <a:rPr kumimoji="1" lang="ja-JP" altLang="en-US" smtClean="0"/>
              <a:t>6</a:t>
            </a:fld>
            <a:endParaRPr kumimoji="1" lang="ja-JP" altLang="en-US"/>
          </a:p>
        </p:txBody>
      </p:sp>
      <p:sp>
        <p:nvSpPr>
          <p:cNvPr id="17" name="タイトル 1">
            <a:extLst>
              <a:ext uri="{FF2B5EF4-FFF2-40B4-BE49-F238E27FC236}">
                <a16:creationId xmlns:a16="http://schemas.microsoft.com/office/drawing/2014/main" id="{34BDA0E8-FC04-DC78-B29F-3A9F41147BD3}"/>
              </a:ext>
            </a:extLst>
          </p:cNvPr>
          <p:cNvSpPr txBox="1">
            <a:spLocks/>
          </p:cNvSpPr>
          <p:nvPr/>
        </p:nvSpPr>
        <p:spPr>
          <a:xfrm>
            <a:off x="525258" y="254995"/>
            <a:ext cx="7001690" cy="6384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000" dirty="0">
                <a:ln w="22225">
                  <a:noFill/>
                  <a:prstDash val="solid"/>
                </a:ln>
                <a:latin typeface="Meiryo UI" panose="020B0604030504040204" pitchFamily="50" charset="-128"/>
                <a:ea typeface="Meiryo UI" panose="020B0604030504040204" pitchFamily="50" charset="-128"/>
              </a:rPr>
              <a:t>２０２５年度「お客様の声」に関する分析</a:t>
            </a:r>
            <a:endParaRPr lang="ja-JP" altLang="en-US" sz="3000" spc="-225" dirty="0">
              <a:ln w="22225">
                <a:noFill/>
                <a:prstDash val="solid"/>
              </a:ln>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259748B6-D72C-17AD-C97A-DFDA9925EE36}"/>
              </a:ext>
            </a:extLst>
          </p:cNvPr>
          <p:cNvSpPr/>
          <p:nvPr/>
        </p:nvSpPr>
        <p:spPr>
          <a:xfrm>
            <a:off x="1550209" y="1256480"/>
            <a:ext cx="6193330" cy="4143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Meiryo UI" panose="020B0604030504040204" pitchFamily="50" charset="-128"/>
                <a:ea typeface="Meiryo UI" panose="020B0604030504040204" pitchFamily="50" charset="-128"/>
              </a:rPr>
              <a:t>当社は「お客様の声」を真摯に受け止め、業務改善・サービスの品質向上に活かすため、</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年間を通して集計・分析を継続してまいります。</a:t>
            </a:r>
          </a:p>
        </p:txBody>
      </p:sp>
      <p:sp>
        <p:nvSpPr>
          <p:cNvPr id="27" name="正方形/長方形 26">
            <a:extLst>
              <a:ext uri="{FF2B5EF4-FFF2-40B4-BE49-F238E27FC236}">
                <a16:creationId xmlns:a16="http://schemas.microsoft.com/office/drawing/2014/main" id="{5D87AFC8-29CF-3F67-76B8-FA13ACAF1F08}"/>
              </a:ext>
            </a:extLst>
          </p:cNvPr>
          <p:cNvSpPr/>
          <p:nvPr/>
        </p:nvSpPr>
        <p:spPr>
          <a:xfrm>
            <a:off x="1445342" y="1138490"/>
            <a:ext cx="6420465" cy="63391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1" name="表 10">
            <a:extLst>
              <a:ext uri="{FF2B5EF4-FFF2-40B4-BE49-F238E27FC236}">
                <a16:creationId xmlns:a16="http://schemas.microsoft.com/office/drawing/2014/main" id="{0CCF4DE9-F6F7-1545-F385-0B3605E8607D}"/>
              </a:ext>
            </a:extLst>
          </p:cNvPr>
          <p:cNvGraphicFramePr>
            <a:graphicFrameLocks noGrp="1"/>
          </p:cNvGraphicFramePr>
          <p:nvPr>
            <p:extLst>
              <p:ext uri="{D42A27DB-BD31-4B8C-83A1-F6EECF244321}">
                <p14:modId xmlns:p14="http://schemas.microsoft.com/office/powerpoint/2010/main" val="3440963900"/>
              </p:ext>
            </p:extLst>
          </p:nvPr>
        </p:nvGraphicFramePr>
        <p:xfrm>
          <a:off x="215691" y="1787492"/>
          <a:ext cx="8731662" cy="4298150"/>
        </p:xfrm>
        <a:graphic>
          <a:graphicData uri="http://schemas.openxmlformats.org/drawingml/2006/table">
            <a:tbl>
              <a:tblPr/>
              <a:tblGrid>
                <a:gridCol w="1652342">
                  <a:extLst>
                    <a:ext uri="{9D8B030D-6E8A-4147-A177-3AD203B41FA5}">
                      <a16:colId xmlns:a16="http://schemas.microsoft.com/office/drawing/2014/main" val="2687666129"/>
                    </a:ext>
                  </a:extLst>
                </a:gridCol>
                <a:gridCol w="360511">
                  <a:extLst>
                    <a:ext uri="{9D8B030D-6E8A-4147-A177-3AD203B41FA5}">
                      <a16:colId xmlns:a16="http://schemas.microsoft.com/office/drawing/2014/main" val="2152420674"/>
                    </a:ext>
                  </a:extLst>
                </a:gridCol>
                <a:gridCol w="3360478">
                  <a:extLst>
                    <a:ext uri="{9D8B030D-6E8A-4147-A177-3AD203B41FA5}">
                      <a16:colId xmlns:a16="http://schemas.microsoft.com/office/drawing/2014/main" val="3722643925"/>
                    </a:ext>
                  </a:extLst>
                </a:gridCol>
                <a:gridCol w="686687">
                  <a:extLst>
                    <a:ext uri="{9D8B030D-6E8A-4147-A177-3AD203B41FA5}">
                      <a16:colId xmlns:a16="http://schemas.microsoft.com/office/drawing/2014/main" val="2476483212"/>
                    </a:ext>
                  </a:extLst>
                </a:gridCol>
                <a:gridCol w="679273">
                  <a:extLst>
                    <a:ext uri="{9D8B030D-6E8A-4147-A177-3AD203B41FA5}">
                      <a16:colId xmlns:a16="http://schemas.microsoft.com/office/drawing/2014/main" val="1863859345"/>
                    </a:ext>
                  </a:extLst>
                </a:gridCol>
                <a:gridCol w="694101">
                  <a:extLst>
                    <a:ext uri="{9D8B030D-6E8A-4147-A177-3AD203B41FA5}">
                      <a16:colId xmlns:a16="http://schemas.microsoft.com/office/drawing/2014/main" val="3163775975"/>
                    </a:ext>
                  </a:extLst>
                </a:gridCol>
                <a:gridCol w="686687">
                  <a:extLst>
                    <a:ext uri="{9D8B030D-6E8A-4147-A177-3AD203B41FA5}">
                      <a16:colId xmlns:a16="http://schemas.microsoft.com/office/drawing/2014/main" val="3573523227"/>
                    </a:ext>
                  </a:extLst>
                </a:gridCol>
                <a:gridCol w="611583">
                  <a:extLst>
                    <a:ext uri="{9D8B030D-6E8A-4147-A177-3AD203B41FA5}">
                      <a16:colId xmlns:a16="http://schemas.microsoft.com/office/drawing/2014/main" val="2069476158"/>
                    </a:ext>
                  </a:extLst>
                </a:gridCol>
              </a:tblGrid>
              <a:tr h="233845">
                <a:tc gridSpan="3">
                  <a:txBody>
                    <a:bodyPr/>
                    <a:lstStyle/>
                    <a:p>
                      <a:pPr algn="l" fontAlgn="ctr">
                        <a:buNone/>
                      </a:pP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お客様の声分析（</a:t>
                      </a: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2025</a:t>
                      </a: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年度）</a:t>
                      </a:r>
                    </a:p>
                  </a:txBody>
                  <a:tcPr marL="5258" marR="5258" marT="5258" marB="0" anchor="ctr">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endPar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endParaRPr>
                    </a:p>
                  </a:txBody>
                  <a:tcPr marL="5258" marR="5258" marT="5258"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endParaRPr>
                    </a:p>
                  </a:txBody>
                  <a:tcPr marL="5258" marR="5258" marT="5258"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ja-JP" altLang="en-US" sz="800" b="0" i="0" u="sng" strike="noStrike">
                        <a:solidFill>
                          <a:srgbClr val="000000"/>
                        </a:solidFill>
                        <a:effectLst/>
                        <a:latin typeface="HG丸ｺﾞｼｯｸM-PRO" panose="020F0600000000000000" pitchFamily="50" charset="-128"/>
                        <a:ea typeface="HG丸ｺﾞｼｯｸM-PRO" panose="020F0600000000000000" pitchFamily="50" charset="-128"/>
                      </a:endParaRPr>
                    </a:p>
                  </a:txBody>
                  <a:tcPr marL="5258" marR="5258" marT="5258"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endParaRPr>
                    </a:p>
                  </a:txBody>
                  <a:tcPr marL="5258" marR="5258" marT="5258"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endParaRPr>
                    </a:p>
                  </a:txBody>
                  <a:tcPr marL="5258" marR="5258" marT="5258" marB="0" anchor="ctr">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35698157"/>
                  </a:ext>
                </a:extLst>
              </a:tr>
              <a:tr h="187077">
                <a:tc>
                  <a:txBody>
                    <a:bodyPr/>
                    <a:lstStyle/>
                    <a:p>
                      <a:pPr algn="ctr"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大区分</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コード</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小区分</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団体保険</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総合保険</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事故サポ</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合計</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割合</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4141746"/>
                  </a:ext>
                </a:extLst>
              </a:tr>
              <a:tr h="155897">
                <a:tc rowSpan="9">
                  <a:txBody>
                    <a:bodyPr/>
                    <a:lstStyle/>
                    <a:p>
                      <a:pPr algn="ctr" fontAlgn="ctr">
                        <a:buNone/>
                      </a:pPr>
                      <a:r>
                        <a:rPr lang="ja-JP" altLang="en-US" sz="800" b="1" i="0" u="none" strike="noStrike" dirty="0">
                          <a:solidFill>
                            <a:srgbClr val="000000"/>
                          </a:solidFill>
                          <a:effectLst/>
                          <a:latin typeface="HG丸ｺﾞｼｯｸM-PRO" panose="020F0600000000000000" pitchFamily="50" charset="-128"/>
                          <a:ea typeface="HG丸ｺﾞｼｯｸM-PRO" panose="020F0600000000000000" pitchFamily="50" charset="-128"/>
                        </a:rPr>
                        <a:t>Ａ</a:t>
                      </a:r>
                      <a:r>
                        <a:rPr lang="en-US" altLang="ja-JP" sz="800" b="1" i="0" u="none" strike="noStrike" dirty="0">
                          <a:solidFill>
                            <a:srgbClr val="000000"/>
                          </a:solidFill>
                          <a:effectLst/>
                          <a:latin typeface="HG丸ｺﾞｼｯｸM-PRO" panose="020F0600000000000000" pitchFamily="50" charset="-128"/>
                          <a:ea typeface="HG丸ｺﾞｼｯｸM-PRO" panose="020F0600000000000000" pitchFamily="50" charset="-128"/>
                        </a:rPr>
                        <a:t>.</a:t>
                      </a:r>
                      <a:r>
                        <a:rPr lang="ja-JP" altLang="en-US" sz="800" b="1" i="0" u="none" strike="noStrike" dirty="0">
                          <a:solidFill>
                            <a:srgbClr val="000000"/>
                          </a:solidFill>
                          <a:effectLst/>
                          <a:latin typeface="HG丸ｺﾞｼｯｸM-PRO" panose="020F0600000000000000" pitchFamily="50" charset="-128"/>
                          <a:ea typeface="HG丸ｺﾞｼｯｸM-PRO" panose="020F0600000000000000" pitchFamily="50" charset="-128"/>
                        </a:rPr>
                        <a:t>募集業務</a:t>
                      </a:r>
                      <a:b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br>
                      <a:r>
                        <a:rPr lang="ja-JP" altLang="en-US" sz="700" b="0" i="0" u="none" strike="noStrike" dirty="0">
                          <a:solidFill>
                            <a:srgbClr val="000000"/>
                          </a:solidFill>
                          <a:effectLst/>
                          <a:latin typeface="HG丸ｺﾞｼｯｸM-PRO" panose="020F0600000000000000" pitchFamily="50" charset="-128"/>
                          <a:ea typeface="HG丸ｺﾞｼｯｸM-PRO" panose="020F0600000000000000" pitchFamily="50" charset="-128"/>
                        </a:rPr>
                        <a:t>保険商品の説明や</a:t>
                      </a:r>
                      <a:b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br>
                      <a:r>
                        <a:rPr lang="ja-JP" altLang="en-US" sz="700" b="0" i="0" u="none" strike="noStrike" dirty="0">
                          <a:solidFill>
                            <a:srgbClr val="000000"/>
                          </a:solidFill>
                          <a:effectLst/>
                          <a:latin typeface="HG丸ｺﾞｼｯｸM-PRO" panose="020F0600000000000000" pitchFamily="50" charset="-128"/>
                          <a:ea typeface="HG丸ｺﾞｼｯｸM-PRO" panose="020F0600000000000000" pitchFamily="50" charset="-128"/>
                        </a:rPr>
                        <a:t>契約手続きなどに</a:t>
                      </a:r>
                      <a:b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br>
                      <a:r>
                        <a:rPr lang="ja-JP" altLang="en-US" sz="700" b="0" i="0" u="none" strike="noStrike" dirty="0">
                          <a:solidFill>
                            <a:srgbClr val="000000"/>
                          </a:solidFill>
                          <a:effectLst/>
                          <a:latin typeface="HG丸ｺﾞｼｯｸM-PRO" panose="020F0600000000000000" pitchFamily="50" charset="-128"/>
                          <a:ea typeface="HG丸ｺﾞｼｯｸM-PRO" panose="020F0600000000000000" pitchFamily="50" charset="-128"/>
                        </a:rPr>
                        <a:t>関するご不満</a:t>
                      </a:r>
                      <a:endPar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endParaRP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Ａ－１</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保険の補償内容や規定に関するもの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５</a:t>
                      </a:r>
                      <a:endPar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endParaRP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6</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9">
                  <a:txBody>
                    <a:bodyPr/>
                    <a:lstStyle/>
                    <a:p>
                      <a:pPr algn="ct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33.6</a:t>
                      </a: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a:t>
                      </a: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50</a:t>
                      </a: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件）</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09319610"/>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Ａ－２</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契約更新手続きの連絡不十分・遅延に関するもの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3</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8</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2710139719"/>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Ａ－３</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契約の勧誘方法や契約手続きに関するもの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9</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2</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3702958689"/>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Ａ－４</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契約に関わる重要事項や商品内容の説明不足・誤りに関するもの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６</a:t>
                      </a:r>
                      <a:endPar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endParaRP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7</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1975532956"/>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Ａ－５</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契約の引受制限に関するもの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2005452319"/>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Ａ－６</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保険料の算出誤りや割引適用漏れに関するもの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604466864"/>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Ａ－７</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社員の言葉遣い・マナーに関するもの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2</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3704167560"/>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Ａ－８</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申込書、パンフレットなど帳票に関するもの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3</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3</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6</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3960805526"/>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Ａ－９</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上記以外のご契約の手続きに関するもの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2</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4</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6</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4168815307"/>
                  </a:ext>
                </a:extLst>
              </a:tr>
              <a:tr h="155897">
                <a:tc rowSpan="7">
                  <a:txBody>
                    <a:bodyPr/>
                    <a:lstStyle/>
                    <a:p>
                      <a:pPr algn="ctr" fontAlgn="ctr">
                        <a:buNone/>
                      </a:pPr>
                      <a:r>
                        <a:rPr lang="ja-JP" altLang="en-US" sz="800" b="1" i="0" u="none" strike="noStrike">
                          <a:solidFill>
                            <a:srgbClr val="000000"/>
                          </a:solidFill>
                          <a:effectLst/>
                          <a:latin typeface="HG丸ｺﾞｼｯｸM-PRO" panose="020F0600000000000000" pitchFamily="50" charset="-128"/>
                          <a:ea typeface="HG丸ｺﾞｼｯｸM-PRO" panose="020F0600000000000000" pitchFamily="50" charset="-128"/>
                        </a:rPr>
                        <a:t>Ｂ</a:t>
                      </a:r>
                      <a:r>
                        <a:rPr lang="en-US" altLang="ja-JP" sz="800" b="1" i="0" u="none" strike="noStrike">
                          <a:solidFill>
                            <a:srgbClr val="000000"/>
                          </a:solidFill>
                          <a:effectLst/>
                          <a:latin typeface="HG丸ｺﾞｼｯｸM-PRO" panose="020F0600000000000000" pitchFamily="50" charset="-128"/>
                          <a:ea typeface="HG丸ｺﾞｼｯｸM-PRO" panose="020F0600000000000000" pitchFamily="50" charset="-128"/>
                        </a:rPr>
                        <a:t>.</a:t>
                      </a:r>
                      <a:r>
                        <a:rPr lang="ja-JP" altLang="en-US" sz="800" b="1" i="0" u="none" strike="noStrike">
                          <a:solidFill>
                            <a:srgbClr val="000000"/>
                          </a:solidFill>
                          <a:effectLst/>
                          <a:latin typeface="HG丸ｺﾞｼｯｸM-PRO" panose="020F0600000000000000" pitchFamily="50" charset="-128"/>
                          <a:ea typeface="HG丸ｺﾞｼｯｸM-PRO" panose="020F0600000000000000" pitchFamily="50" charset="-128"/>
                        </a:rPr>
                        <a:t>契約管理業務</a:t>
                      </a:r>
                      <a:b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br>
                      <a:r>
                        <a:rPr lang="ja-JP" altLang="en-US" sz="700" b="0" i="0" u="none" strike="noStrike">
                          <a:solidFill>
                            <a:srgbClr val="000000"/>
                          </a:solidFill>
                          <a:effectLst/>
                          <a:latin typeface="HG丸ｺﾞｼｯｸM-PRO" panose="020F0600000000000000" pitchFamily="50" charset="-128"/>
                          <a:ea typeface="HG丸ｺﾞｼｯｸM-PRO" panose="020F0600000000000000" pitchFamily="50" charset="-128"/>
                        </a:rPr>
                        <a:t>契約内容の変更手続きや保険料支払などに</a:t>
                      </a:r>
                      <a:b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br>
                      <a:r>
                        <a:rPr lang="ja-JP" altLang="en-US" sz="700" b="0" i="0" u="none" strike="noStrike">
                          <a:solidFill>
                            <a:srgbClr val="000000"/>
                          </a:solidFill>
                          <a:effectLst/>
                          <a:latin typeface="HG丸ｺﾞｼｯｸM-PRO" panose="020F0600000000000000" pitchFamily="50" charset="-128"/>
                          <a:ea typeface="HG丸ｺﾞｼｯｸM-PRO" panose="020F0600000000000000" pitchFamily="50" charset="-128"/>
                        </a:rPr>
                        <a:t>関するご不満</a:t>
                      </a:r>
                      <a:endPar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endParaRP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Ｂ－１</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保険証券の未着や記載内容の誤りに関するもの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６</a:t>
                      </a:r>
                      <a:endPar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endParaRP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2</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8</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7">
                  <a:txBody>
                    <a:bodyPr/>
                    <a:lstStyle/>
                    <a:p>
                      <a:pPr algn="ct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24.2</a:t>
                      </a: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a:t>
                      </a:r>
                      <a:b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b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(36</a:t>
                      </a: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件</a:t>
                      </a: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a:t>
                      </a:r>
                      <a:b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br>
                      <a:endPar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endParaRP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4975700"/>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Ｂ－２</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保険料の支払い方法（口座振替など）に関するもの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2</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3</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1616968368"/>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Ｂ－３</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契約の変更手続きにおける遅延や誤りに関するもの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4</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5</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4070018881"/>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Ｂ－４</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契約の解約手続きにおける遅延や誤りに関するもの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3</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3</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1211146420"/>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Ｂ－５</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満期返戻金の手続きにおける遅延や誤り、返戻金額に関するもの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572427640"/>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Ｂ－６</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社員の言葉遣い・マナーに関するもの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2</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3</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1691157882"/>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Ｂ－７</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上記以外の契約の管理・保全に関するもの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５</a:t>
                      </a:r>
                      <a:endPar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endParaRP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8</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14</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1547821988"/>
                  </a:ext>
                </a:extLst>
              </a:tr>
              <a:tr h="155897">
                <a:tc rowSpan="5">
                  <a:txBody>
                    <a:bodyPr/>
                    <a:lstStyle/>
                    <a:p>
                      <a:pPr algn="ctr" fontAlgn="ctr">
                        <a:buNone/>
                      </a:pPr>
                      <a:r>
                        <a:rPr lang="ja-JP" altLang="en-US" sz="800" b="1" i="0" u="none" strike="noStrike">
                          <a:solidFill>
                            <a:srgbClr val="000000"/>
                          </a:solidFill>
                          <a:effectLst/>
                          <a:latin typeface="HG丸ｺﾞｼｯｸM-PRO" panose="020F0600000000000000" pitchFamily="50" charset="-128"/>
                          <a:ea typeface="HG丸ｺﾞｼｯｸM-PRO" panose="020F0600000000000000" pitchFamily="50" charset="-128"/>
                        </a:rPr>
                        <a:t>Ｃ</a:t>
                      </a:r>
                      <a:r>
                        <a:rPr lang="en-US" altLang="ja-JP" sz="800" b="1" i="0" u="none" strike="noStrike">
                          <a:solidFill>
                            <a:srgbClr val="000000"/>
                          </a:solidFill>
                          <a:effectLst/>
                          <a:latin typeface="HG丸ｺﾞｼｯｸM-PRO" panose="020F0600000000000000" pitchFamily="50" charset="-128"/>
                          <a:ea typeface="HG丸ｺﾞｼｯｸM-PRO" panose="020F0600000000000000" pitchFamily="50" charset="-128"/>
                        </a:rPr>
                        <a:t>.</a:t>
                      </a:r>
                      <a:r>
                        <a:rPr lang="ja-JP" altLang="en-US" sz="800" b="1" i="0" u="none" strike="noStrike">
                          <a:solidFill>
                            <a:srgbClr val="000000"/>
                          </a:solidFill>
                          <a:effectLst/>
                          <a:latin typeface="HG丸ｺﾞｼｯｸM-PRO" panose="020F0600000000000000" pitchFamily="50" charset="-128"/>
                          <a:ea typeface="HG丸ｺﾞｼｯｸM-PRO" panose="020F0600000000000000" pitchFamily="50" charset="-128"/>
                        </a:rPr>
                        <a:t>保険金支払業務</a:t>
                      </a:r>
                      <a:b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br>
                      <a:r>
                        <a:rPr lang="ja-JP" altLang="en-US" sz="700" b="0" i="0" u="none" strike="noStrike">
                          <a:solidFill>
                            <a:srgbClr val="000000"/>
                          </a:solidFill>
                          <a:effectLst/>
                          <a:latin typeface="HG丸ｺﾞｼｯｸM-PRO" panose="020F0600000000000000" pitchFamily="50" charset="-128"/>
                          <a:ea typeface="HG丸ｺﾞｼｯｸM-PRO" panose="020F0600000000000000" pitchFamily="50" charset="-128"/>
                        </a:rPr>
                        <a:t>事故の受付から</a:t>
                      </a:r>
                      <a:b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br>
                      <a:r>
                        <a:rPr lang="ja-JP" altLang="en-US" sz="700" b="0" i="0" u="none" strike="noStrike">
                          <a:solidFill>
                            <a:srgbClr val="000000"/>
                          </a:solidFill>
                          <a:effectLst/>
                          <a:latin typeface="HG丸ｺﾞｼｯｸM-PRO" panose="020F0600000000000000" pitchFamily="50" charset="-128"/>
                          <a:ea typeface="HG丸ｺﾞｼｯｸM-PRO" panose="020F0600000000000000" pitchFamily="50" charset="-128"/>
                        </a:rPr>
                        <a:t>保険金支払までの事故</a:t>
                      </a:r>
                      <a:b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br>
                      <a:r>
                        <a:rPr lang="ja-JP" altLang="en-US" sz="700" b="0" i="0" u="none" strike="noStrike">
                          <a:solidFill>
                            <a:srgbClr val="000000"/>
                          </a:solidFill>
                          <a:effectLst/>
                          <a:latin typeface="HG丸ｺﾞｼｯｸM-PRO" panose="020F0600000000000000" pitchFamily="50" charset="-128"/>
                          <a:ea typeface="HG丸ｺﾞｼｯｸM-PRO" panose="020F0600000000000000" pitchFamily="50" charset="-128"/>
                        </a:rPr>
                        <a:t>対応に関するご不満</a:t>
                      </a:r>
                      <a:b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br>
                      <a:endPar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endParaRP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Ｃ－１</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保険金のお支払金額に関するもの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5">
                  <a:txBody>
                    <a:bodyPr/>
                    <a:lstStyle/>
                    <a:p>
                      <a:pPr algn="ct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18.8%</a:t>
                      </a:r>
                      <a:b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b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(28</a:t>
                      </a: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件）</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9361245"/>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Ｃ－２</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保険金のお支払手続きにおける誤りや遅延に関するもの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3</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5</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9</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3548438420"/>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Ｃ－３</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保険金お支払いの判断に関するもの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2</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1945869639"/>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Ｃ－４</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社員の言葉遣い・マナーに関するもの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2</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586040361"/>
                  </a:ext>
                </a:extLst>
              </a:tr>
              <a:tr h="155897">
                <a:tc vMerge="1">
                  <a:txBody>
                    <a:bodyPr/>
                    <a:lstStyle/>
                    <a:p>
                      <a:endParaRPr kumimoji="1" lang="ja-JP" altLang="en-US"/>
                    </a:p>
                  </a:txBody>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Ｃ－５</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上記以外の保険金支払いに関するもの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6</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5</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4</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15</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tc>
                <a:extLst>
                  <a:ext uri="{0D108BD9-81ED-4DB2-BD59-A6C34878D82A}">
                    <a16:rowId xmlns:a16="http://schemas.microsoft.com/office/drawing/2014/main" val="639425074"/>
                  </a:ext>
                </a:extLst>
              </a:tr>
              <a:tr h="155897">
                <a:tc>
                  <a:txBody>
                    <a:bodyPr/>
                    <a:lstStyle/>
                    <a:p>
                      <a:pPr algn="ctr" fontAlgn="ctr">
                        <a:buNone/>
                      </a:pPr>
                      <a:r>
                        <a:rPr lang="en-US" sz="800" b="1" i="0" u="none" strike="noStrike">
                          <a:solidFill>
                            <a:srgbClr val="000000"/>
                          </a:solidFill>
                          <a:effectLst/>
                          <a:latin typeface="HG丸ｺﾞｼｯｸM-PRO" panose="020F0600000000000000" pitchFamily="50" charset="-128"/>
                          <a:ea typeface="HG丸ｺﾞｼｯｸM-PRO" panose="020F0600000000000000" pitchFamily="50" charset="-128"/>
                        </a:rPr>
                        <a:t>Ｄ.</a:t>
                      </a:r>
                      <a:r>
                        <a:rPr lang="ja-JP" altLang="en-US" sz="800" b="1" i="0" u="none" strike="noStrike">
                          <a:solidFill>
                            <a:srgbClr val="000000"/>
                          </a:solidFill>
                          <a:effectLst/>
                          <a:latin typeface="HG丸ｺﾞｼｯｸM-PRO" panose="020F0600000000000000" pitchFamily="50" charset="-128"/>
                          <a:ea typeface="HG丸ｺﾞｼｯｸM-PRO" panose="020F0600000000000000" pitchFamily="50" charset="-128"/>
                        </a:rPr>
                        <a:t>個人情報</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Ｄ－１</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お客様の個人情報に関するもの</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0.7%</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73236546"/>
                  </a:ext>
                </a:extLst>
              </a:tr>
              <a:tr h="155897">
                <a:tc>
                  <a:txBody>
                    <a:bodyPr/>
                    <a:lstStyle/>
                    <a:p>
                      <a:pPr algn="ctr" fontAlgn="ctr">
                        <a:buNone/>
                      </a:pPr>
                      <a:r>
                        <a:rPr lang="en-US" sz="800" b="1" i="0" u="none" strike="noStrike">
                          <a:solidFill>
                            <a:srgbClr val="000000"/>
                          </a:solidFill>
                          <a:effectLst/>
                          <a:latin typeface="HG丸ｺﾞｼｯｸM-PRO" panose="020F0600000000000000" pitchFamily="50" charset="-128"/>
                          <a:ea typeface="HG丸ｺﾞｼｯｸM-PRO" panose="020F0600000000000000" pitchFamily="50" charset="-128"/>
                        </a:rPr>
                        <a:t>Ｅ.</a:t>
                      </a:r>
                      <a:r>
                        <a:rPr lang="ja-JP" altLang="en-US" sz="800" b="1" i="0" u="none" strike="noStrike">
                          <a:solidFill>
                            <a:srgbClr val="000000"/>
                          </a:solidFill>
                          <a:effectLst/>
                          <a:latin typeface="HG丸ｺﾞｼｯｸM-PRO" panose="020F0600000000000000" pitchFamily="50" charset="-128"/>
                          <a:ea typeface="HG丸ｺﾞｼｯｸM-PRO" panose="020F0600000000000000" pitchFamily="50" charset="-128"/>
                        </a:rPr>
                        <a:t>お褒め</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Ｅ－１</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お客様からのお褒めの声</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14</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9</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a:solidFill>
                            <a:srgbClr val="000000"/>
                          </a:solidFill>
                          <a:effectLst/>
                          <a:latin typeface="HG丸ｺﾞｼｯｸM-PRO" panose="020F0600000000000000" pitchFamily="50" charset="-128"/>
                          <a:ea typeface="HG丸ｺﾞｼｯｸM-PRO" panose="020F0600000000000000" pitchFamily="50" charset="-128"/>
                        </a:rPr>
                        <a:t>23</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15.4%</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6184786"/>
                  </a:ext>
                </a:extLst>
              </a:tr>
              <a:tr h="135700">
                <a:tc>
                  <a:txBody>
                    <a:bodyPr/>
                    <a:lstStyle/>
                    <a:p>
                      <a:pPr algn="ctr" fontAlgn="ctr">
                        <a:buNone/>
                      </a:pPr>
                      <a:r>
                        <a:rPr lang="en-US" sz="800" b="1" i="0" u="none" strike="noStrike">
                          <a:solidFill>
                            <a:srgbClr val="000000"/>
                          </a:solidFill>
                          <a:effectLst/>
                          <a:latin typeface="HG丸ｺﾞｼｯｸM-PRO" panose="020F0600000000000000" pitchFamily="50" charset="-128"/>
                          <a:ea typeface="HG丸ｺﾞｼｯｸM-PRO" panose="020F0600000000000000" pitchFamily="50" charset="-128"/>
                        </a:rPr>
                        <a:t>Ｆ.</a:t>
                      </a:r>
                      <a:r>
                        <a:rPr lang="ja-JP" altLang="en-US" sz="800" b="1" i="0" u="none" strike="noStrike">
                          <a:solidFill>
                            <a:srgbClr val="000000"/>
                          </a:solidFill>
                          <a:effectLst/>
                          <a:latin typeface="HG丸ｺﾞｼｯｸM-PRO" panose="020F0600000000000000" pitchFamily="50" charset="-128"/>
                          <a:ea typeface="HG丸ｺﾞｼｯｸM-PRO" panose="020F0600000000000000" pitchFamily="50" charset="-128"/>
                        </a:rPr>
                        <a:t>その他</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Ｆ－１</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800" b="0" i="0" u="none" strike="noStrike">
                          <a:solidFill>
                            <a:srgbClr val="000000"/>
                          </a:solidFill>
                          <a:effectLst/>
                          <a:latin typeface="HG丸ｺﾞｼｯｸM-PRO" panose="020F0600000000000000" pitchFamily="50" charset="-128"/>
                          <a:ea typeface="HG丸ｺﾞｼｯｸM-PRO" panose="020F0600000000000000" pitchFamily="50" charset="-128"/>
                        </a:rPr>
                        <a:t>上記Ａ～Ｅに当てはまらないもの（問い合わせ、要望など）</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4</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7</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11</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7.4%</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9223391"/>
                  </a:ext>
                </a:extLst>
              </a:tr>
              <a:tr h="155897">
                <a:tc>
                  <a:txBody>
                    <a:bodyPr/>
                    <a:lstStyle/>
                    <a:p>
                      <a:pPr algn="l" fontAlgn="ctr">
                        <a:buNone/>
                      </a:pP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ja-JP" altLang="en-US"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74</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63</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12</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149</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800" b="0" i="0" u="none" strike="noStrike" dirty="0">
                          <a:solidFill>
                            <a:srgbClr val="000000"/>
                          </a:solidFill>
                          <a:effectLst/>
                          <a:latin typeface="HG丸ｺﾞｼｯｸM-PRO" panose="020F0600000000000000" pitchFamily="50" charset="-128"/>
                          <a:ea typeface="HG丸ｺﾞｼｯｸM-PRO" panose="020F0600000000000000" pitchFamily="50" charset="-128"/>
                        </a:rPr>
                        <a:t>100.0%</a:t>
                      </a:r>
                    </a:p>
                  </a:txBody>
                  <a:tcPr marL="5258" marR="5258" marT="52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91508036"/>
                  </a:ext>
                </a:extLst>
              </a:tr>
            </a:tbl>
          </a:graphicData>
        </a:graphic>
      </p:graphicFrame>
    </p:spTree>
    <p:extLst>
      <p:ext uri="{BB962C8B-B14F-4D97-AF65-F5344CB8AC3E}">
        <p14:creationId xmlns:p14="http://schemas.microsoft.com/office/powerpoint/2010/main" val="211645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BD65D-31E3-0E1E-558B-CBA3478DA56D}"/>
            </a:ext>
          </a:extLst>
        </p:cNvPr>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BAB35FE8-812C-4E3C-19F8-488EE8A185B9}"/>
              </a:ext>
            </a:extLst>
          </p:cNvPr>
          <p:cNvSpPr>
            <a:spLocks noGrp="1"/>
          </p:cNvSpPr>
          <p:nvPr>
            <p:ph type="sldNum" sz="quarter" idx="12"/>
          </p:nvPr>
        </p:nvSpPr>
        <p:spPr>
          <a:xfrm>
            <a:off x="6819894" y="6314616"/>
            <a:ext cx="2109561" cy="385413"/>
          </a:xfrm>
        </p:spPr>
        <p:txBody>
          <a:bodyPr/>
          <a:lstStyle/>
          <a:p>
            <a:fld id="{80EECDEB-6C16-4AC2-B50B-04DFA998217E}" type="slidenum">
              <a:rPr kumimoji="1" lang="ja-JP" altLang="en-US" smtClean="0"/>
              <a:t>7</a:t>
            </a:fld>
            <a:endParaRPr kumimoji="1" lang="ja-JP" altLang="en-US" dirty="0"/>
          </a:p>
        </p:txBody>
      </p:sp>
      <p:sp>
        <p:nvSpPr>
          <p:cNvPr id="17" name="タイトル 1">
            <a:extLst>
              <a:ext uri="{FF2B5EF4-FFF2-40B4-BE49-F238E27FC236}">
                <a16:creationId xmlns:a16="http://schemas.microsoft.com/office/drawing/2014/main" id="{DC6ECEDA-634F-BF8A-47A0-DB70F9A11790}"/>
              </a:ext>
            </a:extLst>
          </p:cNvPr>
          <p:cNvSpPr txBox="1">
            <a:spLocks/>
          </p:cNvSpPr>
          <p:nvPr/>
        </p:nvSpPr>
        <p:spPr>
          <a:xfrm>
            <a:off x="525258" y="254995"/>
            <a:ext cx="7001690" cy="6384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000" dirty="0">
                <a:ln w="22225">
                  <a:noFill/>
                  <a:prstDash val="solid"/>
                </a:ln>
                <a:latin typeface="Meiryo UI" panose="020B0604030504040204" pitchFamily="50" charset="-128"/>
                <a:ea typeface="Meiryo UI" panose="020B0604030504040204" pitchFamily="50" charset="-128"/>
              </a:rPr>
              <a:t>２０２５年度「お客様の声」に関する分析</a:t>
            </a:r>
            <a:endParaRPr lang="ja-JP" altLang="en-US" sz="3000" spc="-225" dirty="0">
              <a:ln w="22225">
                <a:noFill/>
                <a:prstDash val="solid"/>
              </a:ln>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6821ED1-95DB-6E21-83A1-16339FE165CF}"/>
              </a:ext>
            </a:extLst>
          </p:cNvPr>
          <p:cNvSpPr txBox="1"/>
          <p:nvPr/>
        </p:nvSpPr>
        <p:spPr>
          <a:xfrm>
            <a:off x="5548120" y="6202602"/>
            <a:ext cx="3627896" cy="173124"/>
          </a:xfrm>
          <a:prstGeom prst="rect">
            <a:avLst/>
          </a:prstGeom>
          <a:noFill/>
        </p:spPr>
        <p:txBody>
          <a:bodyPr wrap="square" rtlCol="0">
            <a:spAutoFit/>
          </a:bodyPr>
          <a:lstStyle/>
          <a:p>
            <a:r>
              <a:rPr kumimoji="1" lang="en-US" altLang="ja-JP" sz="525" dirty="0">
                <a:latin typeface="HG丸ｺﾞｼｯｸM-PRO" panose="020F0600000000000000" pitchFamily="50" charset="-128"/>
                <a:ea typeface="HG丸ｺﾞｼｯｸM-PRO" panose="020F0600000000000000" pitchFamily="50" charset="-128"/>
              </a:rPr>
              <a:t>A.</a:t>
            </a:r>
            <a:r>
              <a:rPr kumimoji="1" lang="ja-JP" altLang="en-US" sz="525" dirty="0">
                <a:latin typeface="HG丸ｺﾞｼｯｸM-PRO" panose="020F0600000000000000" pitchFamily="50" charset="-128"/>
                <a:ea typeface="HG丸ｺﾞｼｯｸM-PRO" panose="020F0600000000000000" pitchFamily="50" charset="-128"/>
              </a:rPr>
              <a:t>募集業務　　  　</a:t>
            </a:r>
            <a:r>
              <a:rPr kumimoji="1" lang="en-US" altLang="ja-JP" sz="525" dirty="0">
                <a:latin typeface="HG丸ｺﾞｼｯｸM-PRO" panose="020F0600000000000000" pitchFamily="50" charset="-128"/>
                <a:ea typeface="HG丸ｺﾞｼｯｸM-PRO" panose="020F0600000000000000" pitchFamily="50" charset="-128"/>
              </a:rPr>
              <a:t>B.</a:t>
            </a:r>
            <a:r>
              <a:rPr kumimoji="1" lang="ja-JP" altLang="en-US" sz="525" dirty="0">
                <a:latin typeface="HG丸ｺﾞｼｯｸM-PRO" panose="020F0600000000000000" pitchFamily="50" charset="-128"/>
                <a:ea typeface="HG丸ｺﾞｼｯｸM-PRO" panose="020F0600000000000000" pitchFamily="50" charset="-128"/>
              </a:rPr>
              <a:t>契約管理業務　 　</a:t>
            </a:r>
            <a:r>
              <a:rPr kumimoji="1" lang="en-US" altLang="ja-JP" sz="525" dirty="0">
                <a:latin typeface="HG丸ｺﾞｼｯｸM-PRO" panose="020F0600000000000000" pitchFamily="50" charset="-128"/>
                <a:ea typeface="HG丸ｺﾞｼｯｸM-PRO" panose="020F0600000000000000" pitchFamily="50" charset="-128"/>
              </a:rPr>
              <a:t>C.</a:t>
            </a:r>
            <a:r>
              <a:rPr kumimoji="1" lang="ja-JP" altLang="en-US" sz="525" dirty="0">
                <a:latin typeface="HG丸ｺﾞｼｯｸM-PRO" panose="020F0600000000000000" pitchFamily="50" charset="-128"/>
                <a:ea typeface="HG丸ｺﾞｼｯｸM-PRO" panose="020F0600000000000000" pitchFamily="50" charset="-128"/>
              </a:rPr>
              <a:t>保険金支払業務　　</a:t>
            </a:r>
            <a:r>
              <a:rPr kumimoji="1" lang="en-US" altLang="ja-JP" sz="525" dirty="0">
                <a:latin typeface="HG丸ｺﾞｼｯｸM-PRO" panose="020F0600000000000000" pitchFamily="50" charset="-128"/>
                <a:ea typeface="HG丸ｺﾞｼｯｸM-PRO" panose="020F0600000000000000" pitchFamily="50" charset="-128"/>
              </a:rPr>
              <a:t>D.</a:t>
            </a:r>
            <a:r>
              <a:rPr kumimoji="1" lang="ja-JP" altLang="en-US" sz="525" dirty="0">
                <a:latin typeface="HG丸ｺﾞｼｯｸM-PRO" panose="020F0600000000000000" pitchFamily="50" charset="-128"/>
                <a:ea typeface="HG丸ｺﾞｼｯｸM-PRO" panose="020F0600000000000000" pitchFamily="50" charset="-128"/>
              </a:rPr>
              <a:t>個人情報　 　　</a:t>
            </a:r>
            <a:r>
              <a:rPr kumimoji="1" lang="en-US" altLang="ja-JP" sz="525" dirty="0">
                <a:latin typeface="HG丸ｺﾞｼｯｸM-PRO" panose="020F0600000000000000" pitchFamily="50" charset="-128"/>
                <a:ea typeface="HG丸ｺﾞｼｯｸM-PRO" panose="020F0600000000000000" pitchFamily="50" charset="-128"/>
              </a:rPr>
              <a:t>E.</a:t>
            </a:r>
            <a:r>
              <a:rPr kumimoji="1" lang="ja-JP" altLang="en-US" sz="525" dirty="0">
                <a:latin typeface="HG丸ｺﾞｼｯｸM-PRO" panose="020F0600000000000000" pitchFamily="50" charset="-128"/>
                <a:ea typeface="HG丸ｺﾞｼｯｸM-PRO" panose="020F0600000000000000" pitchFamily="50" charset="-128"/>
              </a:rPr>
              <a:t>お褒め　　 　　</a:t>
            </a:r>
            <a:r>
              <a:rPr kumimoji="1" lang="en-US" altLang="ja-JP" sz="525" dirty="0">
                <a:latin typeface="HG丸ｺﾞｼｯｸM-PRO" panose="020F0600000000000000" pitchFamily="50" charset="-128"/>
                <a:ea typeface="HG丸ｺﾞｼｯｸM-PRO" panose="020F0600000000000000" pitchFamily="50" charset="-128"/>
              </a:rPr>
              <a:t>F.</a:t>
            </a:r>
            <a:r>
              <a:rPr kumimoji="1" lang="ja-JP" altLang="en-US" sz="525" dirty="0">
                <a:latin typeface="HG丸ｺﾞｼｯｸM-PRO" panose="020F0600000000000000" pitchFamily="50" charset="-128"/>
                <a:ea typeface="HG丸ｺﾞｼｯｸM-PRO" panose="020F0600000000000000" pitchFamily="50" charset="-128"/>
              </a:rPr>
              <a:t>その他</a:t>
            </a:r>
          </a:p>
        </p:txBody>
      </p:sp>
      <p:pic>
        <p:nvPicPr>
          <p:cNvPr id="3" name="図 2">
            <a:extLst>
              <a:ext uri="{FF2B5EF4-FFF2-40B4-BE49-F238E27FC236}">
                <a16:creationId xmlns:a16="http://schemas.microsoft.com/office/drawing/2014/main" id="{5A65B2EA-C3CA-DDB7-9A34-73EDA554EE35}"/>
              </a:ext>
            </a:extLst>
          </p:cNvPr>
          <p:cNvPicPr>
            <a:picLocks noChangeAspect="1"/>
          </p:cNvPicPr>
          <p:nvPr/>
        </p:nvPicPr>
        <p:blipFill>
          <a:blip r:embed="rId3"/>
          <a:stretch>
            <a:fillRect/>
          </a:stretch>
        </p:blipFill>
        <p:spPr>
          <a:xfrm>
            <a:off x="5487863" y="2011680"/>
            <a:ext cx="3577955" cy="4160569"/>
          </a:xfrm>
          <a:prstGeom prst="rect">
            <a:avLst/>
          </a:prstGeom>
        </p:spPr>
      </p:pic>
      <p:sp>
        <p:nvSpPr>
          <p:cNvPr id="2" name="テキスト ボックス 1">
            <a:extLst>
              <a:ext uri="{FF2B5EF4-FFF2-40B4-BE49-F238E27FC236}">
                <a16:creationId xmlns:a16="http://schemas.microsoft.com/office/drawing/2014/main" id="{5FE62187-594B-B478-21AF-ACB5170DB083}"/>
              </a:ext>
            </a:extLst>
          </p:cNvPr>
          <p:cNvSpPr txBox="1"/>
          <p:nvPr/>
        </p:nvSpPr>
        <p:spPr>
          <a:xfrm>
            <a:off x="182880" y="1164724"/>
            <a:ext cx="8523798" cy="1169551"/>
          </a:xfrm>
          <a:prstGeom prst="rect">
            <a:avLst/>
          </a:prstGeom>
          <a:noFill/>
        </p:spPr>
        <p:txBody>
          <a:bodyPr wrap="square" rtlCol="0">
            <a:spAutoFit/>
          </a:bodyPr>
          <a:lstStyle/>
          <a:p>
            <a:r>
              <a:rPr lang="ja-JP" altLang="ja-JP" sz="1300" dirty="0">
                <a:latin typeface="Meiryo UI" panose="020B0604030504040204" pitchFamily="50" charset="-128"/>
                <a:ea typeface="Meiryo UI" panose="020B0604030504040204" pitchFamily="50" charset="-128"/>
              </a:rPr>
              <a:t>従来より、当社では「お客様の声」の収集件数を増やすことを最重要取組の一つとして推進してきました。</a:t>
            </a:r>
            <a:endParaRPr lang="en-US" altLang="ja-JP" sz="1300" dirty="0">
              <a:latin typeface="Meiryo UI" panose="020B0604030504040204" pitchFamily="50" charset="-128"/>
              <a:ea typeface="Meiryo UI" panose="020B0604030504040204" pitchFamily="50" charset="-128"/>
            </a:endParaRPr>
          </a:p>
          <a:p>
            <a:r>
              <a:rPr lang="ja-JP" altLang="ja-JP" sz="1300" dirty="0">
                <a:latin typeface="Meiryo UI" panose="020B0604030504040204" pitchFamily="50" charset="-128"/>
                <a:ea typeface="Meiryo UI" panose="020B0604030504040204" pitchFamily="50" charset="-128"/>
              </a:rPr>
              <a:t>2025年度は総件数149件</a:t>
            </a:r>
            <a:r>
              <a:rPr lang="ja-JP" altLang="en-US" sz="1300" dirty="0">
                <a:latin typeface="Meiryo UI" panose="020B0604030504040204" pitchFamily="50" charset="-128"/>
                <a:ea typeface="Meiryo UI" panose="020B0604030504040204" pitchFamily="50" charset="-128"/>
              </a:rPr>
              <a:t>（月</a:t>
            </a:r>
            <a:r>
              <a:rPr lang="ja-JP" altLang="ja-JP" sz="1300" dirty="0">
                <a:latin typeface="Meiryo UI" panose="020B0604030504040204" pitchFamily="50" charset="-128"/>
                <a:ea typeface="Meiryo UI" panose="020B0604030504040204" pitchFamily="50" charset="-128"/>
              </a:rPr>
              <a:t>平均12.4件</a:t>
            </a:r>
            <a:r>
              <a:rPr lang="ja-JP" altLang="en-US" sz="1300" dirty="0">
                <a:latin typeface="Meiryo UI" panose="020B0604030504040204" pitchFamily="50" charset="-128"/>
                <a:ea typeface="Meiryo UI" panose="020B0604030504040204" pitchFamily="50" charset="-128"/>
              </a:rPr>
              <a:t>）</a:t>
            </a:r>
            <a:r>
              <a:rPr lang="ja-JP" altLang="ja-JP" sz="1300" dirty="0">
                <a:latin typeface="Meiryo UI" panose="020B0604030504040204" pitchFamily="50" charset="-128"/>
                <a:ea typeface="Meiryo UI" panose="020B0604030504040204" pitchFamily="50" charset="-128"/>
              </a:rPr>
              <a:t>となり、社員のお客様の声に対する意識向上と、収集に向けた行動の定着が</a:t>
            </a:r>
            <a:endParaRPr lang="en-US" altLang="ja-JP" sz="1300" dirty="0">
              <a:latin typeface="Meiryo UI" panose="020B0604030504040204" pitchFamily="50" charset="-128"/>
              <a:ea typeface="Meiryo UI" panose="020B0604030504040204" pitchFamily="50" charset="-128"/>
            </a:endParaRPr>
          </a:p>
          <a:p>
            <a:r>
              <a:rPr lang="ja-JP" altLang="ja-JP" sz="1300" dirty="0">
                <a:latin typeface="Meiryo UI" panose="020B0604030504040204" pitchFamily="50" charset="-128"/>
                <a:ea typeface="Meiryo UI" panose="020B0604030504040204" pitchFamily="50" charset="-128"/>
              </a:rPr>
              <a:t>進んだものと評価しています。分析区分では、最も割合の高い区分が【A.募集業務】の50件</a:t>
            </a:r>
            <a:r>
              <a:rPr lang="ja-JP" altLang="en-US" sz="1300" dirty="0">
                <a:latin typeface="Meiryo UI" panose="020B0604030504040204" pitchFamily="50" charset="-128"/>
                <a:ea typeface="Meiryo UI" panose="020B0604030504040204" pitchFamily="50" charset="-128"/>
              </a:rPr>
              <a:t>（</a:t>
            </a:r>
            <a:r>
              <a:rPr lang="ja-JP" altLang="ja-JP" sz="1300" dirty="0">
                <a:latin typeface="Meiryo UI" panose="020B0604030504040204" pitchFamily="50" charset="-128"/>
                <a:ea typeface="Meiryo UI" panose="020B0604030504040204" pitchFamily="50" charset="-128"/>
              </a:rPr>
              <a:t>33.6％</a:t>
            </a:r>
            <a:r>
              <a:rPr lang="ja-JP" altLang="en-US" sz="1300" dirty="0">
                <a:latin typeface="Meiryo UI" panose="020B0604030504040204" pitchFamily="50" charset="-128"/>
                <a:ea typeface="Meiryo UI" panose="020B0604030504040204" pitchFamily="50" charset="-128"/>
              </a:rPr>
              <a:t>）、</a:t>
            </a:r>
            <a:r>
              <a:rPr lang="ja-JP" altLang="ja-JP" sz="1300" dirty="0">
                <a:latin typeface="Meiryo UI" panose="020B0604030504040204" pitchFamily="50" charset="-128"/>
                <a:ea typeface="Meiryo UI" panose="020B0604030504040204" pitchFamily="50" charset="-128"/>
              </a:rPr>
              <a:t>次いで【B.契約管理</a:t>
            </a:r>
            <a:endParaRPr lang="en-US" altLang="ja-JP" sz="1300" dirty="0">
              <a:latin typeface="Meiryo UI" panose="020B0604030504040204" pitchFamily="50" charset="-128"/>
              <a:ea typeface="Meiryo UI" panose="020B0604030504040204" pitchFamily="50" charset="-128"/>
            </a:endParaRPr>
          </a:p>
          <a:p>
            <a:r>
              <a:rPr lang="ja-JP" altLang="ja-JP" sz="1300" dirty="0">
                <a:latin typeface="Meiryo UI" panose="020B0604030504040204" pitchFamily="50" charset="-128"/>
                <a:ea typeface="Meiryo UI" panose="020B0604030504040204" pitchFamily="50" charset="-128"/>
              </a:rPr>
              <a:t>業務】が36件</a:t>
            </a:r>
            <a:r>
              <a:rPr lang="ja-JP" altLang="en-US" sz="1300" dirty="0">
                <a:latin typeface="Meiryo UI" panose="020B0604030504040204" pitchFamily="50" charset="-128"/>
                <a:ea typeface="Meiryo UI" panose="020B0604030504040204" pitchFamily="50" charset="-128"/>
              </a:rPr>
              <a:t>（</a:t>
            </a:r>
            <a:r>
              <a:rPr lang="ja-JP" altLang="ja-JP" sz="1300" dirty="0">
                <a:latin typeface="Meiryo UI" panose="020B0604030504040204" pitchFamily="50" charset="-128"/>
                <a:ea typeface="Meiryo UI" panose="020B0604030504040204" pitchFamily="50" charset="-128"/>
              </a:rPr>
              <a:t>24.2％</a:t>
            </a:r>
            <a:r>
              <a:rPr lang="ja-JP" altLang="en-US" sz="1300" dirty="0">
                <a:latin typeface="Meiryo UI" panose="020B0604030504040204" pitchFamily="50" charset="-128"/>
                <a:ea typeface="Meiryo UI" panose="020B0604030504040204" pitchFamily="50" charset="-128"/>
              </a:rPr>
              <a:t>）</a:t>
            </a:r>
            <a:r>
              <a:rPr lang="ja-JP" altLang="ja-JP" sz="1300" dirty="0">
                <a:latin typeface="Meiryo UI" panose="020B0604030504040204" pitchFamily="50" charset="-128"/>
                <a:ea typeface="Meiryo UI" panose="020B0604030504040204" pitchFamily="50" charset="-128"/>
              </a:rPr>
              <a:t>、【C.保険金支払業務】が28件</a:t>
            </a:r>
            <a:r>
              <a:rPr lang="ja-JP" altLang="en-US" sz="1300" dirty="0">
                <a:latin typeface="Meiryo UI" panose="020B0604030504040204" pitchFamily="50" charset="-128"/>
                <a:ea typeface="Meiryo UI" panose="020B0604030504040204" pitchFamily="50" charset="-128"/>
              </a:rPr>
              <a:t>（</a:t>
            </a:r>
            <a:r>
              <a:rPr lang="en-US" altLang="ja-JP" sz="1300" dirty="0">
                <a:latin typeface="Meiryo UI" panose="020B0604030504040204" pitchFamily="50" charset="-128"/>
                <a:ea typeface="Meiryo UI" panose="020B0604030504040204" pitchFamily="50" charset="-128"/>
              </a:rPr>
              <a:t>1</a:t>
            </a:r>
            <a:r>
              <a:rPr lang="ja-JP" altLang="ja-JP" sz="1300" dirty="0">
                <a:latin typeface="Meiryo UI" panose="020B0604030504040204" pitchFamily="50" charset="-128"/>
                <a:ea typeface="Meiryo UI" panose="020B0604030504040204" pitchFamily="50" charset="-128"/>
              </a:rPr>
              <a:t>8.8％</a:t>
            </a:r>
            <a:r>
              <a:rPr lang="ja-JP" altLang="en-US" sz="1300" dirty="0">
                <a:latin typeface="Meiryo UI" panose="020B0604030504040204" pitchFamily="50" charset="-128"/>
                <a:ea typeface="Meiryo UI" panose="020B0604030504040204" pitchFamily="50" charset="-128"/>
              </a:rPr>
              <a:t>）</a:t>
            </a:r>
            <a:r>
              <a:rPr lang="ja-JP" altLang="ja-JP" sz="1300" dirty="0">
                <a:latin typeface="Meiryo UI" panose="020B0604030504040204" pitchFamily="50" charset="-128"/>
                <a:ea typeface="Meiryo UI" panose="020B0604030504040204" pitchFamily="50" charset="-128"/>
              </a:rPr>
              <a:t>となりました。</a:t>
            </a:r>
            <a:endParaRPr lang="en-US" altLang="ja-JP" sz="1300" dirty="0">
              <a:latin typeface="Meiryo UI" panose="020B0604030504040204" pitchFamily="50" charset="-128"/>
              <a:ea typeface="Meiryo UI" panose="020B0604030504040204" pitchFamily="50" charset="-128"/>
            </a:endParaRPr>
          </a:p>
          <a:p>
            <a:endParaRPr kumimoji="1" lang="ja-JP" altLang="en-US" dirty="0"/>
          </a:p>
        </p:txBody>
      </p:sp>
      <p:sp>
        <p:nvSpPr>
          <p:cNvPr id="5" name="テキスト ボックス 4">
            <a:extLst>
              <a:ext uri="{FF2B5EF4-FFF2-40B4-BE49-F238E27FC236}">
                <a16:creationId xmlns:a16="http://schemas.microsoft.com/office/drawing/2014/main" id="{7A615D0F-B332-5479-FBEA-EDA1B4931C2B}"/>
              </a:ext>
            </a:extLst>
          </p:cNvPr>
          <p:cNvSpPr txBox="1"/>
          <p:nvPr/>
        </p:nvSpPr>
        <p:spPr>
          <a:xfrm>
            <a:off x="182880" y="5660890"/>
            <a:ext cx="5247860" cy="892552"/>
          </a:xfrm>
          <a:prstGeom prst="rect">
            <a:avLst/>
          </a:prstGeom>
          <a:noFill/>
        </p:spPr>
        <p:txBody>
          <a:bodyPr wrap="square" rtlCol="0">
            <a:spAutoFit/>
          </a:bodyPr>
          <a:lstStyle/>
          <a:p>
            <a:r>
              <a:rPr lang="ja-JP" altLang="ja-JP" sz="1300" dirty="0">
                <a:latin typeface="Meiryo UI" panose="020B0604030504040204" pitchFamily="50" charset="-128"/>
                <a:ea typeface="Meiryo UI" panose="020B0604030504040204" pitchFamily="50" charset="-128"/>
              </a:rPr>
              <a:t>今後の課題は、お客様の声</a:t>
            </a:r>
            <a:r>
              <a:rPr lang="ja-JP" altLang="en-US" sz="1300" dirty="0">
                <a:latin typeface="Meiryo UI" panose="020B0604030504040204" pitchFamily="50" charset="-128"/>
                <a:ea typeface="Meiryo UI" panose="020B0604030504040204" pitchFamily="50" charset="-128"/>
              </a:rPr>
              <a:t>の</a:t>
            </a:r>
            <a:r>
              <a:rPr lang="ja-JP" altLang="ja-JP" sz="1300" dirty="0">
                <a:latin typeface="Meiryo UI" panose="020B0604030504040204" pitchFamily="50" charset="-128"/>
                <a:ea typeface="Meiryo UI" panose="020B0604030504040204" pitchFamily="50" charset="-128"/>
              </a:rPr>
              <a:t>収集・記録だけで</a:t>
            </a:r>
            <a:r>
              <a:rPr lang="ja-JP" altLang="en-US" sz="1300" dirty="0">
                <a:latin typeface="Meiryo UI" panose="020B0604030504040204" pitchFamily="50" charset="-128"/>
                <a:ea typeface="Meiryo UI" panose="020B0604030504040204" pitchFamily="50" charset="-128"/>
              </a:rPr>
              <a:t>なく</a:t>
            </a:r>
            <a:r>
              <a:rPr lang="ja-JP" altLang="ja-JP" sz="1300" dirty="0">
                <a:latin typeface="Meiryo UI" panose="020B0604030504040204" pitchFamily="50" charset="-128"/>
                <a:ea typeface="Meiryo UI" panose="020B0604030504040204" pitchFamily="50" charset="-128"/>
              </a:rPr>
              <a:t>、深度ある原因追及、</a:t>
            </a:r>
            <a:endParaRPr lang="en-US" altLang="ja-JP" sz="1300" dirty="0">
              <a:latin typeface="Meiryo UI" panose="020B0604030504040204" pitchFamily="50" charset="-128"/>
              <a:ea typeface="Meiryo UI" panose="020B0604030504040204" pitchFamily="50" charset="-128"/>
            </a:endParaRPr>
          </a:p>
          <a:p>
            <a:r>
              <a:rPr lang="ja-JP" altLang="ja-JP" sz="1300" dirty="0">
                <a:latin typeface="Meiryo UI" panose="020B0604030504040204" pitchFamily="50" charset="-128"/>
                <a:ea typeface="Meiryo UI" panose="020B0604030504040204" pitchFamily="50" charset="-128"/>
              </a:rPr>
              <a:t>改善策の実行、効果確認までの一連の工程を確実に行うことです。</a:t>
            </a:r>
            <a:endParaRPr lang="en-US" altLang="ja-JP" sz="1300" dirty="0">
              <a:latin typeface="Meiryo UI" panose="020B0604030504040204" pitchFamily="50" charset="-128"/>
              <a:ea typeface="Meiryo UI" panose="020B0604030504040204" pitchFamily="50" charset="-128"/>
            </a:endParaRPr>
          </a:p>
          <a:p>
            <a:r>
              <a:rPr lang="ja-JP" altLang="ja-JP" sz="1300" dirty="0">
                <a:latin typeface="Meiryo UI" panose="020B0604030504040204" pitchFamily="50" charset="-128"/>
                <a:ea typeface="Meiryo UI" panose="020B0604030504040204" pitchFamily="50" charset="-128"/>
              </a:rPr>
              <a:t>お客様の声を実効性のある業務改善活動として定着させられるかを、今後の取組の重要な試金石と捉え、引き続き推進し</a:t>
            </a:r>
            <a:r>
              <a:rPr lang="ja-JP" altLang="en-US" sz="1300" dirty="0">
                <a:latin typeface="Meiryo UI" panose="020B0604030504040204" pitchFamily="50" charset="-128"/>
                <a:ea typeface="Meiryo UI" panose="020B0604030504040204" pitchFamily="50" charset="-128"/>
              </a:rPr>
              <a:t>ていき</a:t>
            </a:r>
            <a:r>
              <a:rPr lang="ja-JP" altLang="ja-JP" sz="1300" dirty="0">
                <a:latin typeface="Meiryo UI" panose="020B0604030504040204" pitchFamily="50" charset="-128"/>
                <a:ea typeface="Meiryo UI" panose="020B0604030504040204" pitchFamily="50" charset="-128"/>
              </a:rPr>
              <a:t>ます。</a:t>
            </a:r>
            <a:endParaRPr kumimoji="1" lang="ja-JP" altLang="en-US" sz="13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8FD20CB-3308-890D-B515-9A9066BCB653}"/>
              </a:ext>
            </a:extLst>
          </p:cNvPr>
          <p:cNvSpPr txBox="1"/>
          <p:nvPr/>
        </p:nvSpPr>
        <p:spPr>
          <a:xfrm>
            <a:off x="78182" y="2152410"/>
            <a:ext cx="5288948" cy="3508653"/>
          </a:xfrm>
          <a:prstGeom prst="rect">
            <a:avLst/>
          </a:prstGeom>
          <a:no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　</a:t>
            </a:r>
            <a:r>
              <a:rPr kumimoji="1" lang="en-US" altLang="ja-JP" sz="1300" dirty="0">
                <a:latin typeface="Meiryo UI" panose="020B0604030504040204" pitchFamily="50" charset="-128"/>
                <a:ea typeface="Meiryo UI" panose="020B0604030504040204" pitchFamily="50" charset="-128"/>
              </a:rPr>
              <a:t>【A.</a:t>
            </a:r>
            <a:r>
              <a:rPr kumimoji="1" lang="ja-JP" altLang="en-US" sz="1300" dirty="0">
                <a:latin typeface="Meiryo UI" panose="020B0604030504040204" pitchFamily="50" charset="-128"/>
                <a:ea typeface="Meiryo UI" panose="020B0604030504040204" pitchFamily="50" charset="-128"/>
              </a:rPr>
              <a:t>募集業務</a:t>
            </a:r>
            <a:r>
              <a:rPr kumimoji="1" lang="en-US" altLang="ja-JP" sz="1300" dirty="0">
                <a:latin typeface="Meiryo UI" panose="020B0604030504040204" pitchFamily="50" charset="-128"/>
                <a:ea typeface="Meiryo UI" panose="020B0604030504040204" pitchFamily="50" charset="-128"/>
              </a:rPr>
              <a:t>】</a:t>
            </a:r>
            <a:r>
              <a:rPr kumimoji="1" lang="ja-JP" altLang="en-US" sz="1300" dirty="0">
                <a:latin typeface="Meiryo UI" panose="020B0604030504040204" pitchFamily="50" charset="-128"/>
                <a:ea typeface="Meiryo UI" panose="020B0604030504040204" pitchFamily="50" charset="-128"/>
              </a:rPr>
              <a:t>では、「契約更新手続きの連絡不十分・遅延に関するもの」</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「契約の勧誘方法や契約手続きに関するもの」がそれぞれ</a:t>
            </a:r>
            <a:r>
              <a:rPr kumimoji="1" lang="en-US" altLang="ja-JP" sz="1300" dirty="0">
                <a:latin typeface="Meiryo UI" panose="020B0604030504040204" pitchFamily="50" charset="-128"/>
                <a:ea typeface="Meiryo UI" panose="020B0604030504040204" pitchFamily="50" charset="-128"/>
              </a:rPr>
              <a:t>11</a:t>
            </a:r>
            <a:r>
              <a:rPr kumimoji="1" lang="ja-JP" altLang="en-US" sz="1300" dirty="0">
                <a:latin typeface="Meiryo UI" panose="020B0604030504040204" pitchFamily="50" charset="-128"/>
                <a:ea typeface="Meiryo UI" panose="020B0604030504040204" pitchFamily="50" charset="-128"/>
              </a:rPr>
              <a:t>件と多く、</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担当者ごとの対応に差が生じないよう、説明手順や確認方法の標準化を</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進めることが重要です。</a:t>
            </a:r>
            <a:endParaRPr kumimoji="1" lang="en-US" altLang="ja-JP" sz="1300" dirty="0">
              <a:latin typeface="Meiryo UI" panose="020B0604030504040204" pitchFamily="50" charset="-128"/>
              <a:ea typeface="Meiryo UI" panose="020B0604030504040204" pitchFamily="50" charset="-128"/>
            </a:endParaRPr>
          </a:p>
          <a:p>
            <a:endParaRPr kumimoji="1" lang="ja-JP" altLang="en-US"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a:t>
            </a:r>
            <a:r>
              <a:rPr kumimoji="1" lang="en-US" altLang="ja-JP" sz="1300" dirty="0">
                <a:latin typeface="Meiryo UI" panose="020B0604030504040204" pitchFamily="50" charset="-128"/>
                <a:ea typeface="Meiryo UI" panose="020B0604030504040204" pitchFamily="50" charset="-128"/>
              </a:rPr>
              <a:t>【B.</a:t>
            </a:r>
            <a:r>
              <a:rPr kumimoji="1" lang="ja-JP" altLang="en-US" sz="1300" dirty="0">
                <a:latin typeface="Meiryo UI" panose="020B0604030504040204" pitchFamily="50" charset="-128"/>
                <a:ea typeface="Meiryo UI" panose="020B0604030504040204" pitchFamily="50" charset="-128"/>
              </a:rPr>
              <a:t>契約管理業務</a:t>
            </a:r>
            <a:r>
              <a:rPr kumimoji="1" lang="en-US" altLang="ja-JP" sz="1300" dirty="0">
                <a:latin typeface="Meiryo UI" panose="020B0604030504040204" pitchFamily="50" charset="-128"/>
                <a:ea typeface="Meiryo UI" panose="020B0604030504040204" pitchFamily="50" charset="-128"/>
              </a:rPr>
              <a:t>】</a:t>
            </a:r>
            <a:r>
              <a:rPr kumimoji="1" lang="ja-JP" altLang="en-US" sz="1300" dirty="0">
                <a:latin typeface="Meiryo UI" panose="020B0604030504040204" pitchFamily="50" charset="-128"/>
                <a:ea typeface="Meiryo UI" panose="020B0604030504040204" pitchFamily="50" charset="-128"/>
              </a:rPr>
              <a:t>では、「上記以外の契約の管理・保全に関するもの」が</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a:t>
            </a:r>
            <a:r>
              <a:rPr kumimoji="1" lang="en-US" altLang="ja-JP" sz="1300" dirty="0">
                <a:latin typeface="Meiryo UI" panose="020B0604030504040204" pitchFamily="50" charset="-128"/>
                <a:ea typeface="Meiryo UI" panose="020B0604030504040204" pitchFamily="50" charset="-128"/>
              </a:rPr>
              <a:t>14</a:t>
            </a:r>
            <a:r>
              <a:rPr kumimoji="1" lang="ja-JP" altLang="en-US" sz="1300" dirty="0">
                <a:latin typeface="Meiryo UI" panose="020B0604030504040204" pitchFamily="50" charset="-128"/>
                <a:ea typeface="Meiryo UI" panose="020B0604030504040204" pitchFamily="50" charset="-128"/>
              </a:rPr>
              <a:t>件と最も多く、契約の正確な管理、書類発送や変更手続きの進捗管理</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など、契約後の管理・保全業務における確認体制の強化が求められます。</a:t>
            </a:r>
          </a:p>
          <a:p>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a:t>
            </a:r>
            <a:r>
              <a:rPr kumimoji="1" lang="en-US" altLang="ja-JP" sz="1300" dirty="0">
                <a:latin typeface="Meiryo UI" panose="020B0604030504040204" pitchFamily="50" charset="-128"/>
                <a:ea typeface="Meiryo UI" panose="020B0604030504040204" pitchFamily="50" charset="-128"/>
              </a:rPr>
              <a:t>【C.</a:t>
            </a:r>
            <a:r>
              <a:rPr kumimoji="1" lang="ja-JP" altLang="en-US" sz="1300" dirty="0">
                <a:latin typeface="Meiryo UI" panose="020B0604030504040204" pitchFamily="50" charset="-128"/>
                <a:ea typeface="Meiryo UI" panose="020B0604030504040204" pitchFamily="50" charset="-128"/>
              </a:rPr>
              <a:t>保険金支払業務</a:t>
            </a:r>
            <a:r>
              <a:rPr kumimoji="1" lang="en-US" altLang="ja-JP" sz="1300" dirty="0">
                <a:latin typeface="Meiryo UI" panose="020B0604030504040204" pitchFamily="50" charset="-128"/>
                <a:ea typeface="Meiryo UI" panose="020B0604030504040204" pitchFamily="50" charset="-128"/>
              </a:rPr>
              <a:t>】</a:t>
            </a:r>
            <a:r>
              <a:rPr kumimoji="1" lang="ja-JP" altLang="en-US" sz="1300" dirty="0">
                <a:latin typeface="Meiryo UI" panose="020B0604030504040204" pitchFamily="50" charset="-128"/>
                <a:ea typeface="Meiryo UI" panose="020B0604030504040204" pitchFamily="50" charset="-128"/>
              </a:rPr>
              <a:t>では、「上記以外の保険金支払いに関するもの」が</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a:t>
            </a:r>
            <a:r>
              <a:rPr kumimoji="1" lang="en-US" altLang="ja-JP" sz="1300" dirty="0">
                <a:latin typeface="Meiryo UI" panose="020B0604030504040204" pitchFamily="50" charset="-128"/>
                <a:ea typeface="Meiryo UI" panose="020B0604030504040204" pitchFamily="50" charset="-128"/>
              </a:rPr>
              <a:t>15</a:t>
            </a:r>
            <a:r>
              <a:rPr kumimoji="1" lang="ja-JP" altLang="en-US" sz="1300" dirty="0">
                <a:latin typeface="Meiryo UI" panose="020B0604030504040204" pitchFamily="50" charset="-128"/>
                <a:ea typeface="Meiryo UI" panose="020B0604030504040204" pitchFamily="50" charset="-128"/>
              </a:rPr>
              <a:t>件となりました。保険金支払に関するお客様の不安や疑問を軽減する</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ため、手続きの進捗状況や必要書類、支払いまでの見通しについて、</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より分かりやすく、適時に説明する取組が必要です。</a:t>
            </a:r>
          </a:p>
          <a:p>
            <a:endParaRPr kumimoji="1" lang="ja-JP" altLang="en-US"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a:t>
            </a:r>
            <a:r>
              <a:rPr kumimoji="1" lang="en-US" altLang="ja-JP" sz="1300" dirty="0">
                <a:latin typeface="Meiryo UI" panose="020B0604030504040204" pitchFamily="50" charset="-128"/>
                <a:ea typeface="Meiryo UI" panose="020B0604030504040204" pitchFamily="50" charset="-128"/>
              </a:rPr>
              <a:t>【E.</a:t>
            </a:r>
            <a:r>
              <a:rPr kumimoji="1" lang="ja-JP" altLang="en-US" sz="1300" dirty="0">
                <a:latin typeface="Meiryo UI" panose="020B0604030504040204" pitchFamily="50" charset="-128"/>
                <a:ea typeface="Meiryo UI" panose="020B0604030504040204" pitchFamily="50" charset="-128"/>
              </a:rPr>
              <a:t>お褒め</a:t>
            </a:r>
            <a:r>
              <a:rPr kumimoji="1" lang="en-US" altLang="ja-JP" sz="1300" dirty="0">
                <a:latin typeface="Meiryo UI" panose="020B0604030504040204" pitchFamily="50" charset="-128"/>
                <a:ea typeface="Meiryo UI" panose="020B0604030504040204" pitchFamily="50" charset="-128"/>
              </a:rPr>
              <a:t>】</a:t>
            </a:r>
            <a:r>
              <a:rPr kumimoji="1" lang="ja-JP" altLang="en-US" sz="1300" dirty="0">
                <a:latin typeface="Meiryo UI" panose="020B0604030504040204" pitchFamily="50" charset="-128"/>
                <a:ea typeface="Meiryo UI" panose="020B0604030504040204" pitchFamily="50" charset="-128"/>
              </a:rPr>
              <a:t>は</a:t>
            </a:r>
            <a:r>
              <a:rPr kumimoji="1" lang="en-US" altLang="ja-JP" sz="1300" dirty="0">
                <a:latin typeface="Meiryo UI" panose="020B0604030504040204" pitchFamily="50" charset="-128"/>
                <a:ea typeface="Meiryo UI" panose="020B0604030504040204" pitchFamily="50" charset="-128"/>
              </a:rPr>
              <a:t>23</a:t>
            </a:r>
            <a:r>
              <a:rPr kumimoji="1" lang="ja-JP" altLang="en-US" sz="1300" dirty="0">
                <a:latin typeface="Meiryo UI" panose="020B0604030504040204" pitchFamily="50" charset="-128"/>
                <a:ea typeface="Meiryo UI" panose="020B0604030504040204" pitchFamily="50" charset="-128"/>
              </a:rPr>
              <a:t>件で前年と同件数となりました。お客様の評価は、好事例を</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組織内で共有し、他の担当者の品質向上に繋がる機会にもなります。お褒め</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の内容を具体的に分析し、組織全体で再現できる仕組みづくりが重要です。</a:t>
            </a:r>
          </a:p>
        </p:txBody>
      </p:sp>
    </p:spTree>
    <p:extLst>
      <p:ext uri="{BB962C8B-B14F-4D97-AF65-F5344CB8AC3E}">
        <p14:creationId xmlns:p14="http://schemas.microsoft.com/office/powerpoint/2010/main" val="1180622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2FC9D-4F46-7F4B-D0FE-5B9709AC4A23}"/>
            </a:ext>
          </a:extLst>
        </p:cNvPr>
        <p:cNvGrpSpPr/>
        <p:nvPr/>
      </p:nvGrpSpPr>
      <p:grpSpPr>
        <a:xfrm>
          <a:off x="0" y="0"/>
          <a:ext cx="0" cy="0"/>
          <a:chOff x="0" y="0"/>
          <a:chExt cx="0" cy="0"/>
        </a:xfrm>
      </p:grpSpPr>
      <p:sp>
        <p:nvSpPr>
          <p:cNvPr id="14" name="タイトル 1">
            <a:extLst>
              <a:ext uri="{FF2B5EF4-FFF2-40B4-BE49-F238E27FC236}">
                <a16:creationId xmlns:a16="http://schemas.microsoft.com/office/drawing/2014/main" id="{D920BBDC-44AB-9383-9E75-50C45F3F7E75}"/>
              </a:ext>
            </a:extLst>
          </p:cNvPr>
          <p:cNvSpPr txBox="1">
            <a:spLocks/>
          </p:cNvSpPr>
          <p:nvPr/>
        </p:nvSpPr>
        <p:spPr>
          <a:xfrm>
            <a:off x="273014" y="338017"/>
            <a:ext cx="6448590" cy="5899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3000" dirty="0">
                <a:ln w="22225">
                  <a:noFill/>
                  <a:prstDash val="solid"/>
                </a:ln>
                <a:latin typeface="Meiryo UI" panose="020B0604030504040204" pitchFamily="50" charset="-128"/>
                <a:ea typeface="Meiryo UI" panose="020B0604030504040204" pitchFamily="50" charset="-128"/>
              </a:rPr>
              <a:t>「お客様の声」に基づく改善・対応事例</a:t>
            </a:r>
          </a:p>
        </p:txBody>
      </p:sp>
      <p:sp>
        <p:nvSpPr>
          <p:cNvPr id="2" name="コンテンツ プレースホルダー 4">
            <a:extLst>
              <a:ext uri="{FF2B5EF4-FFF2-40B4-BE49-F238E27FC236}">
                <a16:creationId xmlns:a16="http://schemas.microsoft.com/office/drawing/2014/main" id="{CBD4279D-84DE-D838-DCF9-834ABFC3B083}"/>
              </a:ext>
            </a:extLst>
          </p:cNvPr>
          <p:cNvSpPr txBox="1">
            <a:spLocks/>
          </p:cNvSpPr>
          <p:nvPr/>
        </p:nvSpPr>
        <p:spPr>
          <a:xfrm>
            <a:off x="226426" y="1721704"/>
            <a:ext cx="4111658" cy="2073727"/>
          </a:xfrm>
          <a:prstGeom prst="rect">
            <a:avLst/>
          </a:prstGeom>
          <a:ln>
            <a:solidFill>
              <a:schemeClr val="accent1"/>
            </a:solidFill>
            <a:prstDash val="dashDot"/>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50000"/>
              </a:lnSpc>
              <a:spcBef>
                <a:spcPts val="0"/>
              </a:spcBef>
            </a:pPr>
            <a:r>
              <a:rPr lang="ja-JP" altLang="en-US" sz="1400" dirty="0">
                <a:latin typeface="Meiryo UI" panose="020B0604030504040204" pitchFamily="50" charset="-128"/>
                <a:ea typeface="Meiryo UI" panose="020B0604030504040204" pitchFamily="50" charset="-128"/>
              </a:rPr>
              <a:t>ある団体制度において、所得補償保険の新規加入可能年齢は</a:t>
            </a:r>
            <a:r>
              <a:rPr lang="en-US" altLang="ja-JP" sz="1400" dirty="0">
                <a:latin typeface="Meiryo UI" panose="020B0604030504040204" pitchFamily="50" charset="-128"/>
                <a:ea typeface="Meiryo UI" panose="020B0604030504040204" pitchFamily="50" charset="-128"/>
              </a:rPr>
              <a:t>69</a:t>
            </a:r>
            <a:r>
              <a:rPr lang="ja-JP" altLang="en-US" sz="1400" dirty="0">
                <a:latin typeface="Meiryo UI" panose="020B0604030504040204" pitchFamily="50" charset="-128"/>
                <a:ea typeface="Meiryo UI" panose="020B0604030504040204" pitchFamily="50" charset="-128"/>
              </a:rPr>
              <a:t>歳以下であるにも関わらず、問い合わせがあった際に、誤って７０歳以上も可能ですと回答をしてしまった。</a:t>
            </a:r>
            <a:endParaRPr lang="en-US" altLang="ja-JP" sz="1400" dirty="0">
              <a:latin typeface="Meiryo UI" panose="020B0604030504040204" pitchFamily="50" charset="-128"/>
              <a:ea typeface="Meiryo UI" panose="020B0604030504040204" pitchFamily="50" charset="-128"/>
            </a:endParaRPr>
          </a:p>
          <a:p>
            <a:pPr algn="l">
              <a:lnSpc>
                <a:spcPct val="150000"/>
              </a:lnSpc>
              <a:spcBef>
                <a:spcPts val="0"/>
              </a:spcBef>
            </a:pPr>
            <a:r>
              <a:rPr lang="ja-JP" altLang="en-US" sz="1400" dirty="0">
                <a:latin typeface="Meiryo UI" panose="020B0604030504040204" pitchFamily="50" charset="-128"/>
                <a:ea typeface="Meiryo UI" panose="020B0604030504040204" pitchFamily="50" charset="-128"/>
              </a:rPr>
              <a:t>また、募集パンフレットに新規可能年齢が明記されていなかった。</a:t>
            </a:r>
          </a:p>
        </p:txBody>
      </p:sp>
      <p:sp>
        <p:nvSpPr>
          <p:cNvPr id="3" name="テキスト ボックス 2">
            <a:extLst>
              <a:ext uri="{FF2B5EF4-FFF2-40B4-BE49-F238E27FC236}">
                <a16:creationId xmlns:a16="http://schemas.microsoft.com/office/drawing/2014/main" id="{BF2EC656-9AB1-A3D2-09BB-63F7D07A2299}"/>
              </a:ext>
            </a:extLst>
          </p:cNvPr>
          <p:cNvSpPr txBox="1"/>
          <p:nvPr/>
        </p:nvSpPr>
        <p:spPr>
          <a:xfrm>
            <a:off x="226426" y="1231982"/>
            <a:ext cx="2359458" cy="415498"/>
          </a:xfrm>
          <a:prstGeom prst="rect">
            <a:avLst/>
          </a:prstGeom>
          <a:solidFill>
            <a:schemeClr val="accent1">
              <a:lumMod val="60000"/>
              <a:lumOff val="40000"/>
            </a:schemeClr>
          </a:solidFill>
        </p:spPr>
        <p:txBody>
          <a:bodyPr wrap="square" rtlCol="0">
            <a:spAutoFit/>
          </a:bodyPr>
          <a:lstStyle/>
          <a:p>
            <a:r>
              <a:rPr kumimoji="1" lang="ja-JP" altLang="en-US" sz="21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団体保険の事例</a:t>
            </a:r>
          </a:p>
        </p:txBody>
      </p:sp>
      <p:sp>
        <p:nvSpPr>
          <p:cNvPr id="4" name="コンテンツ プレースホルダー 4">
            <a:extLst>
              <a:ext uri="{FF2B5EF4-FFF2-40B4-BE49-F238E27FC236}">
                <a16:creationId xmlns:a16="http://schemas.microsoft.com/office/drawing/2014/main" id="{50844D88-0AD3-D586-72B3-B1761A87A8C6}"/>
              </a:ext>
            </a:extLst>
          </p:cNvPr>
          <p:cNvSpPr txBox="1">
            <a:spLocks/>
          </p:cNvSpPr>
          <p:nvPr/>
        </p:nvSpPr>
        <p:spPr>
          <a:xfrm>
            <a:off x="4657009" y="1688059"/>
            <a:ext cx="4105602" cy="2107372"/>
          </a:xfrm>
          <a:prstGeom prst="rect">
            <a:avLst/>
          </a:prstGeom>
          <a:ln>
            <a:solidFill>
              <a:schemeClr val="accent1"/>
            </a:solidFill>
            <a:prstDash val="dashDot"/>
          </a:ln>
        </p:spPr>
        <p:txBody>
          <a:bodyPr vert="horz" lIns="68580" tIns="34290" rIns="68580" bIns="34290" rtlCol="0" anchor="ctr">
            <a:noAutofit/>
          </a:bodyPr>
          <a:lst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kumimoji="1" sz="20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18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9pPr>
          </a:lstStyle>
          <a:p>
            <a:pPr marL="0" indent="0">
              <a:lnSpc>
                <a:spcPct val="150000"/>
              </a:lnSpc>
              <a:spcBef>
                <a:spcPts val="600"/>
              </a:spcBef>
              <a:buNone/>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原因</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募集パンフレット内に所得補償保険については、あらまし（契約概要のご説明）の記載もなく、新規加入可能年齢が明記されていなかった。</a:t>
            </a:r>
            <a:endParaRPr lang="en-US" altLang="ja-JP" sz="1400" dirty="0">
              <a:latin typeface="Meiryo UI" panose="020B0604030504040204" pitchFamily="50" charset="-128"/>
              <a:ea typeface="Meiryo UI" panose="020B0604030504040204" pitchFamily="50" charset="-128"/>
            </a:endParaRPr>
          </a:p>
          <a:p>
            <a:pPr marL="0" indent="0">
              <a:lnSpc>
                <a:spcPct val="150000"/>
              </a:lnSpc>
              <a:spcBef>
                <a:spcPts val="600"/>
              </a:spcBef>
              <a:buNone/>
            </a:pPr>
            <a:r>
              <a:rPr lang="en-US" altLang="ja-JP" sz="14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改善策</a:t>
            </a:r>
            <a:r>
              <a:rPr lang="en-US" altLang="ja-JP" sz="1400" b="1" dirty="0">
                <a:latin typeface="Meiryo UI" panose="020B0604030504040204" pitchFamily="50" charset="-128"/>
                <a:ea typeface="Meiryo UI" panose="020B0604030504040204" pitchFamily="50" charset="-128"/>
              </a:rPr>
              <a:t>】2026</a:t>
            </a:r>
            <a:r>
              <a:rPr lang="ja-JP" altLang="en-US" sz="1400" b="1" dirty="0">
                <a:latin typeface="Meiryo UI" panose="020B0604030504040204" pitchFamily="50" charset="-128"/>
                <a:ea typeface="Meiryo UI" panose="020B0604030504040204" pitchFamily="50" charset="-128"/>
              </a:rPr>
              <a:t>年度版の「募集パンフレット」にあらまし（契約概要のご説明）を載せ、新規加入可能年齢を明記することとした。</a:t>
            </a:r>
            <a:endParaRPr lang="en-US" altLang="ja-JP" sz="1400" b="1"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8EF1CF27-C935-C2BE-B6DD-7581234370C6}"/>
              </a:ext>
            </a:extLst>
          </p:cNvPr>
          <p:cNvSpPr txBox="1"/>
          <p:nvPr/>
        </p:nvSpPr>
        <p:spPr>
          <a:xfrm>
            <a:off x="4676375" y="1231982"/>
            <a:ext cx="1211609" cy="369332"/>
          </a:xfrm>
          <a:prstGeom prst="rect">
            <a:avLst/>
          </a:prstGeom>
          <a:solidFill>
            <a:schemeClr val="accent1">
              <a:lumMod val="20000"/>
              <a:lumOff val="80000"/>
            </a:schemeClr>
          </a:solidFill>
        </p:spPr>
        <p:txBody>
          <a:bodyPr wrap="square" rtlCol="0">
            <a:spAutoFit/>
          </a:bodyPr>
          <a:lstStyle/>
          <a:p>
            <a:r>
              <a:rPr kumimoji="1" lang="ja-JP" altLang="en-US"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改 善 策</a:t>
            </a:r>
          </a:p>
        </p:txBody>
      </p:sp>
      <p:sp>
        <p:nvSpPr>
          <p:cNvPr id="6" name="コンテンツ プレースホルダー 4">
            <a:extLst>
              <a:ext uri="{FF2B5EF4-FFF2-40B4-BE49-F238E27FC236}">
                <a16:creationId xmlns:a16="http://schemas.microsoft.com/office/drawing/2014/main" id="{FBA54A16-C062-6DDD-5EF2-93D31F4EE292}"/>
              </a:ext>
            </a:extLst>
          </p:cNvPr>
          <p:cNvSpPr txBox="1">
            <a:spLocks/>
          </p:cNvSpPr>
          <p:nvPr/>
        </p:nvSpPr>
        <p:spPr>
          <a:xfrm>
            <a:off x="2730444" y="1212726"/>
            <a:ext cx="1301866" cy="436837"/>
          </a:xfrm>
          <a:prstGeom prst="rect">
            <a:avLst/>
          </a:prstGeom>
        </p:spPr>
        <p:txBody>
          <a:bodyPr vert="horz" lIns="68580" tIns="34290" rIns="68580" bIns="34290" rtlCol="0" anchor="ctr">
            <a:noAutofit/>
          </a:bodyPr>
          <a:lst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kumimoji="1" sz="20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18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600" kern="1200">
                <a:solidFill>
                  <a:schemeClr val="tx1">
                    <a:lumMod val="85000"/>
                    <a:lumOff val="15000"/>
                  </a:schemeClr>
                </a:solidFill>
                <a:latin typeface="+mn-lt"/>
                <a:ea typeface="+mn-ea"/>
                <a:cs typeface="+mn-cs"/>
              </a:defRPr>
            </a:lvl9pPr>
          </a:lstStyle>
          <a:p>
            <a:pPr marL="0" indent="0">
              <a:lnSpc>
                <a:spcPct val="100000"/>
              </a:lnSpc>
              <a:spcBef>
                <a:spcPts val="0"/>
              </a:spcBef>
              <a:buNone/>
            </a:pPr>
            <a:r>
              <a:rPr lang="ja-JP" altLang="en-US" sz="2100" dirty="0">
                <a:latin typeface="Meiryo UI" panose="020B0604030504040204" pitchFamily="50" charset="-128"/>
                <a:ea typeface="Meiryo UI" panose="020B0604030504040204" pitchFamily="50" charset="-128"/>
              </a:rPr>
              <a:t>＜苦情＞</a:t>
            </a:r>
          </a:p>
        </p:txBody>
      </p:sp>
      <p:sp>
        <p:nvSpPr>
          <p:cNvPr id="7" name="正方形/長方形 6">
            <a:extLst>
              <a:ext uri="{FF2B5EF4-FFF2-40B4-BE49-F238E27FC236}">
                <a16:creationId xmlns:a16="http://schemas.microsoft.com/office/drawing/2014/main" id="{A5A17A77-C9E8-5784-EC5A-E582B8BE7395}"/>
              </a:ext>
            </a:extLst>
          </p:cNvPr>
          <p:cNvSpPr/>
          <p:nvPr/>
        </p:nvSpPr>
        <p:spPr>
          <a:xfrm>
            <a:off x="7040249" y="3830307"/>
            <a:ext cx="698681" cy="118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CEE69C69-9576-267C-79A0-F4AD191D8B74}"/>
              </a:ext>
            </a:extLst>
          </p:cNvPr>
          <p:cNvSpPr/>
          <p:nvPr/>
        </p:nvSpPr>
        <p:spPr>
          <a:xfrm>
            <a:off x="8142528" y="4884671"/>
            <a:ext cx="624977" cy="926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5BC78AF8-4208-3D00-10D0-90DEDD9878E8}"/>
              </a:ext>
            </a:extLst>
          </p:cNvPr>
          <p:cNvSpPr/>
          <p:nvPr/>
        </p:nvSpPr>
        <p:spPr>
          <a:xfrm>
            <a:off x="8142528" y="4976293"/>
            <a:ext cx="190657" cy="96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7785206-C200-E566-C054-7B2AACABFCB3}"/>
              </a:ext>
            </a:extLst>
          </p:cNvPr>
          <p:cNvSpPr/>
          <p:nvPr/>
        </p:nvSpPr>
        <p:spPr>
          <a:xfrm>
            <a:off x="4676375" y="5453549"/>
            <a:ext cx="296338" cy="761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60A9E2FB-43A0-6325-F288-C973AF6FBA15}"/>
              </a:ext>
            </a:extLst>
          </p:cNvPr>
          <p:cNvSpPr/>
          <p:nvPr/>
        </p:nvSpPr>
        <p:spPr>
          <a:xfrm>
            <a:off x="4647685" y="5182061"/>
            <a:ext cx="628394" cy="34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B403F557-D0B0-EB3C-309C-F5509A748C61}"/>
              </a:ext>
            </a:extLst>
          </p:cNvPr>
          <p:cNvSpPr/>
          <p:nvPr/>
        </p:nvSpPr>
        <p:spPr>
          <a:xfrm>
            <a:off x="4655383" y="5687475"/>
            <a:ext cx="367904" cy="34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35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804F7135-9D1B-BE6A-CDC6-C5B824AB876F}"/>
              </a:ext>
            </a:extLst>
          </p:cNvPr>
          <p:cNvSpPr txBox="1"/>
          <p:nvPr/>
        </p:nvSpPr>
        <p:spPr>
          <a:xfrm>
            <a:off x="226426" y="4001437"/>
            <a:ext cx="1179729" cy="369332"/>
          </a:xfrm>
          <a:prstGeom prst="rect">
            <a:avLst/>
          </a:prstGeom>
          <a:solidFill>
            <a:schemeClr val="accent4">
              <a:lumMod val="60000"/>
              <a:lumOff val="40000"/>
            </a:schemeClr>
          </a:solidFill>
        </p:spPr>
        <p:txBody>
          <a:bodyPr wrap="square" rtlCol="0">
            <a:spAutoFit/>
          </a:bodyPr>
          <a:lstStyle/>
          <a:p>
            <a:r>
              <a:rPr kumimoji="1" lang="ja-JP" altLang="en-US"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対応結果</a:t>
            </a:r>
          </a:p>
        </p:txBody>
      </p:sp>
      <p:sp>
        <p:nvSpPr>
          <p:cNvPr id="12" name="スライド番号プレースホルダー 6">
            <a:extLst>
              <a:ext uri="{FF2B5EF4-FFF2-40B4-BE49-F238E27FC236}">
                <a16:creationId xmlns:a16="http://schemas.microsoft.com/office/drawing/2014/main" id="{4E9020A2-0D17-DF5F-EE41-AF6A74A0EBFA}"/>
              </a:ext>
            </a:extLst>
          </p:cNvPr>
          <p:cNvSpPr>
            <a:spLocks noGrp="1"/>
          </p:cNvSpPr>
          <p:nvPr>
            <p:ph type="sldNum" sz="quarter" idx="12"/>
          </p:nvPr>
        </p:nvSpPr>
        <p:spPr>
          <a:xfrm>
            <a:off x="6790400" y="6314616"/>
            <a:ext cx="2109561" cy="385413"/>
          </a:xfrm>
        </p:spPr>
        <p:txBody>
          <a:bodyPr/>
          <a:lstStyle/>
          <a:p>
            <a:fld id="{80EECDEB-6C16-4AC2-B50B-04DFA998217E}" type="slidenum">
              <a:rPr kumimoji="1" lang="ja-JP" altLang="en-US" smtClean="0"/>
              <a:t>8</a:t>
            </a:fld>
            <a:endParaRPr kumimoji="1" lang="ja-JP" altLang="en-US"/>
          </a:p>
        </p:txBody>
      </p:sp>
      <p:pic>
        <p:nvPicPr>
          <p:cNvPr id="17" name="図 16">
            <a:extLst>
              <a:ext uri="{FF2B5EF4-FFF2-40B4-BE49-F238E27FC236}">
                <a16:creationId xmlns:a16="http://schemas.microsoft.com/office/drawing/2014/main" id="{5C879191-1E2C-3F46-1779-6F49BE2A9055}"/>
              </a:ext>
            </a:extLst>
          </p:cNvPr>
          <p:cNvPicPr>
            <a:picLocks noChangeAspect="1"/>
          </p:cNvPicPr>
          <p:nvPr/>
        </p:nvPicPr>
        <p:blipFill>
          <a:blip r:embed="rId3"/>
          <a:stretch>
            <a:fillRect/>
          </a:stretch>
        </p:blipFill>
        <p:spPr>
          <a:xfrm>
            <a:off x="226426" y="4733323"/>
            <a:ext cx="8489597" cy="1261517"/>
          </a:xfrm>
          <a:prstGeom prst="rect">
            <a:avLst/>
          </a:prstGeom>
        </p:spPr>
      </p:pic>
      <p:sp>
        <p:nvSpPr>
          <p:cNvPr id="11" name="テキスト ボックス 10">
            <a:extLst>
              <a:ext uri="{FF2B5EF4-FFF2-40B4-BE49-F238E27FC236}">
                <a16:creationId xmlns:a16="http://schemas.microsoft.com/office/drawing/2014/main" id="{14FAEA1E-D407-2EB6-2AC5-172EFF9985F4}"/>
              </a:ext>
            </a:extLst>
          </p:cNvPr>
          <p:cNvSpPr txBox="1"/>
          <p:nvPr/>
        </p:nvSpPr>
        <p:spPr>
          <a:xfrm>
            <a:off x="226426" y="4413546"/>
            <a:ext cx="8261655"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以下のとおり、</a:t>
            </a:r>
            <a:r>
              <a:rPr kumimoji="1" lang="en-US" altLang="ja-JP" sz="1200" dirty="0">
                <a:latin typeface="Meiryo UI" panose="020B0604030504040204" pitchFamily="50" charset="-128"/>
                <a:ea typeface="Meiryo UI" panose="020B0604030504040204" pitchFamily="50" charset="-128"/>
              </a:rPr>
              <a:t>2026</a:t>
            </a:r>
            <a:r>
              <a:rPr kumimoji="1" lang="ja-JP" altLang="en-US" sz="1200" dirty="0">
                <a:latin typeface="Meiryo UI" panose="020B0604030504040204" pitchFamily="50" charset="-128"/>
                <a:ea typeface="Meiryo UI" panose="020B0604030504040204" pitchFamily="50" charset="-128"/>
              </a:rPr>
              <a:t>年度版「募集パンフレット」</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この保険のあらまし</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の被保険者箇所に新規加入可能年齢を明記した。</a:t>
            </a:r>
          </a:p>
        </p:txBody>
      </p:sp>
    </p:spTree>
    <p:extLst>
      <p:ext uri="{BB962C8B-B14F-4D97-AF65-F5344CB8AC3E}">
        <p14:creationId xmlns:p14="http://schemas.microsoft.com/office/powerpoint/2010/main" val="402777572"/>
      </p:ext>
    </p:extLst>
  </p:cSld>
  <p:clrMapOvr>
    <a:masterClrMapping/>
  </p:clrMapOvr>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21A057F01FE134EA4E76B3215A5D44B" ma:contentTypeVersion="4" ma:contentTypeDescription="Create a new document." ma:contentTypeScope="" ma:versionID="9c89bc93f9db91794c35b0784617bd06">
  <xsd:schema xmlns:xsd="http://www.w3.org/2001/XMLSchema" xmlns:xs="http://www.w3.org/2001/XMLSchema" xmlns:p="http://schemas.microsoft.com/office/2006/metadata/properties" xmlns:ns2="33f6053e-40a5-48d3-85a6-49c7a84dc4fc" targetNamespace="http://schemas.microsoft.com/office/2006/metadata/properties" ma:root="true" ma:fieldsID="525d06f9a96dd715b4d7efadcc1e40bc" ns2:_="">
    <xsd:import namespace="33f6053e-40a5-48d3-85a6-49c7a84dc4f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f6053e-40a5-48d3-85a6-49c7a84dc4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B7A5457-F4CD-4FE3-959C-A20EB652BFE5}">
  <ds:schemaRefs>
    <ds:schemaRef ds:uri="http://schemas.microsoft.com/sharepoint/v3/contenttype/forms"/>
  </ds:schemaRefs>
</ds:datastoreItem>
</file>

<file path=customXml/itemProps2.xml><?xml version="1.0" encoding="utf-8"?>
<ds:datastoreItem xmlns:ds="http://schemas.openxmlformats.org/officeDocument/2006/customXml" ds:itemID="{4225B2C4-6554-4940-A89F-13AC51EA72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f6053e-40a5-48d3-85a6-49c7a84dc4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C4AF5C-8231-4A35-A740-922F6547BDF3}">
  <ds:schemaRefs>
    <ds:schemaRef ds:uri="http://schemas.microsoft.com/office/2006/metadata/properties"/>
    <ds:schemaRef ds:uri="http://schemas.openxmlformats.org/package/2006/metadata/core-properties"/>
    <ds:schemaRef ds:uri="http://purl.org/dc/dcmitype/"/>
    <ds:schemaRef ds:uri="33f6053e-40a5-48d3-85a6-49c7a84dc4fc"/>
    <ds:schemaRef ds:uri="http://schemas.microsoft.com/office/2006/documentManagement/types"/>
    <ds:schemaRef ds:uri="http://schemas.microsoft.com/office/infopath/2007/PartnerControls"/>
    <ds:schemaRef ds:uri="http://www.w3.org/XML/1998/namespac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2988</TotalTime>
  <Words>4433</Words>
  <Application>Microsoft Office PowerPoint</Application>
  <PresentationFormat>画面に合わせる (4:3)</PresentationFormat>
  <Paragraphs>638</Paragraphs>
  <Slides>21</Slides>
  <Notes>21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21</vt:i4>
      </vt:variant>
    </vt:vector>
  </HeadingPairs>
  <TitlesOfParts>
    <vt:vector size="27" baseType="lpstr">
      <vt:lpstr>HG丸ｺﾞｼｯｸM-PRO</vt:lpstr>
      <vt:lpstr>Meiryo UI</vt:lpstr>
      <vt:lpstr>Arial</vt:lpstr>
      <vt:lpstr>Calibri</vt:lpstr>
      <vt:lpstr>Calibri Light</vt:lpstr>
      <vt:lpstr>Office 2013 - 2022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龍興 政幸</dc:creator>
  <cp:lastModifiedBy>北川 政美</cp:lastModifiedBy>
  <cp:revision>156</cp:revision>
  <cp:lastPrinted>2026-08-05T00:07:28Z</cp:lastPrinted>
  <dcterms:created xsi:type="dcterms:W3CDTF">2024-10-16T05:06:47Z</dcterms:created>
  <dcterms:modified xsi:type="dcterms:W3CDTF">2026-08-28T02:54:56Z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0x010100B21A057F01FE134EA4E76B3215A5D44B</vt:lpwstr>
  </property>
</Properties>
</file>